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5143500" type="screen16x9"/>
  <p:notesSz cx="9144000" cy="5143500"/>
  <p:defaultTextStyle>
    <a:defPPr>
      <a:defRPr lang="cs-CZ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081D6F0-9F68-6945-411F-88CF98362E7D}">
  <a:tblStyle styleId="{E081D6F0-9F68-6945-411F-88CF98362E7D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>
              <a:solidFill>
                <a:schemeClr val="lt1"/>
              </a:solidFill>
            </a:ln>
          </a:left>
          <a:right>
            <a:ln w="12700">
              <a:solidFill>
                <a:schemeClr val="lt1"/>
              </a:solidFill>
            </a:ln>
          </a:right>
          <a:top>
            <a:ln w="12700">
              <a:solidFill>
                <a:schemeClr val="lt1"/>
              </a:solidFill>
            </a:ln>
          </a:top>
          <a:bottom>
            <a:ln w="12700">
              <a:solidFill>
                <a:schemeClr val="lt1"/>
              </a:solidFill>
            </a:ln>
          </a:bottom>
          <a:insideH>
            <a:ln w="12700">
              <a:solidFill>
                <a:schemeClr val="lt1"/>
              </a:solidFill>
            </a:ln>
          </a:insideH>
          <a:insideV>
            <a:ln w="12700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  <a:fill>
          <a:solidFill>
            <a:schemeClr val="accent1">
              <a:tint val="40000"/>
            </a:schemeClr>
          </a:solidFill>
        </a:fill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prstClr val="black"/>
        </a:fontRef>
        <a:schemeClr val="lt1"/>
      </a:tcTxStyle>
      <a:tcStyle>
        <a:tcBdr>
          <a:bottom>
            <a:ln w="38100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45" d="100"/>
          <a:sy n="145" d="100"/>
        </p:scale>
        <p:origin x="624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Úvodní snímek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auto">
          <a:xfrm>
            <a:off x="627574" y="4231222"/>
            <a:ext cx="7599448" cy="534655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buNone/>
              <a:defRPr sz="1150" b="0" i="0">
                <a:solidFill>
                  <a:schemeClr val="bg1"/>
                </a:solidFill>
                <a:latin typeface="NovyJicin-Manrope Light"/>
                <a:ea typeface="NovyJicin-Manrope Light"/>
                <a:cs typeface="NovyJicin-Manrope Ligh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>
              <a:defRPr/>
            </a:pPr>
            <a:r>
              <a:rPr lang="cs-CZ"/>
              <a:t>Autor prezentace</a:t>
            </a:r>
            <a:endParaRPr/>
          </a:p>
          <a:p>
            <a:pPr>
              <a:defRPr/>
            </a:pPr>
            <a:r>
              <a:rPr lang="cs-CZ"/>
              <a:t>Datum prezentace</a:t>
            </a:r>
            <a:endParaRPr lang="en-US"/>
          </a:p>
        </p:txBody>
      </p:sp>
      <p:sp>
        <p:nvSpPr>
          <p:cNvPr id="10" name="Zástupný text 9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628278" y="1783496"/>
            <a:ext cx="7594217" cy="1320404"/>
          </a:xfrm>
        </p:spPr>
        <p:txBody>
          <a:bodyPr/>
          <a:lstStyle>
            <a:lvl1pPr marL="0" indent="0" algn="l">
              <a:lnSpc>
                <a:spcPct val="110000"/>
              </a:lnSpc>
              <a:buNone/>
              <a:defRPr sz="3000" b="1" i="0">
                <a:solidFill>
                  <a:schemeClr val="bg1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 lvl="0">
              <a:defRPr/>
            </a:pPr>
            <a:r>
              <a:rPr lang="cs-CZ"/>
              <a:t>Nadpis powerpointové prezentace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Základní rozložení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auto">
          <a:xfrm>
            <a:off x="2639452" y="4567377"/>
            <a:ext cx="6151099" cy="190912"/>
          </a:xfrm>
        </p:spPr>
        <p:txBody>
          <a:bodyPr>
            <a:normAutofit/>
          </a:bodyPr>
          <a:lstStyle>
            <a:lvl1pPr marL="0" indent="0" algn="r">
              <a:buNone/>
              <a:defRPr sz="90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>
              <a:defRPr/>
            </a:pPr>
            <a:r>
              <a:rPr lang="cs-CZ"/>
              <a:t>Kliknutím lze upravit styl předlohy.</a:t>
            </a:r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 bwMode="auto">
          <a:xfrm>
            <a:off x="638766" y="273845"/>
            <a:ext cx="7945597" cy="441959"/>
          </a:xfrm>
        </p:spPr>
        <p:txBody>
          <a:bodyPr>
            <a:normAutofit/>
          </a:bodyPr>
          <a:lstStyle>
            <a:lvl1pPr>
              <a:defRPr sz="225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>
              <a:defRPr/>
            </a:pPr>
            <a:r>
              <a:rPr lang="cs-CZ"/>
              <a:t>Kliknutím lze upravit styl.</a:t>
            </a:r>
            <a:endParaRPr lang="en-US"/>
          </a:p>
        </p:txBody>
      </p:sp>
      <p:sp>
        <p:nvSpPr>
          <p:cNvPr id="5" name="Text Placeholder 2"/>
          <p:cNvSpPr>
            <a:spLocks noGrp="1"/>
          </p:cNvSpPr>
          <p:nvPr>
            <p:ph idx="10"/>
          </p:nvPr>
        </p:nvSpPr>
        <p:spPr bwMode="auto">
          <a:xfrm>
            <a:off x="638766" y="775812"/>
            <a:ext cx="7945598" cy="36390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b="0" i="0">
                <a:latin typeface="NovyJicin-Manrope Light"/>
                <a:ea typeface="NovyJicin-Manrope Light"/>
                <a:cs typeface="NovyJicin-Manrope Light"/>
              </a:defRPr>
            </a:lvl1pPr>
            <a:lvl2pPr>
              <a:defRPr b="0" i="0">
                <a:latin typeface="NovyJicin-Manrope Light"/>
                <a:ea typeface="NovyJicin-Manrope Light"/>
                <a:cs typeface="NovyJicin-Manrope Light"/>
              </a:defRPr>
            </a:lvl2pPr>
            <a:lvl3pPr>
              <a:defRPr b="0" i="0">
                <a:latin typeface="NovyJicin-Manrope Light"/>
                <a:ea typeface="NovyJicin-Manrope Light"/>
                <a:cs typeface="NovyJicin-Manrope Light"/>
              </a:defRPr>
            </a:lvl3pPr>
            <a:lvl4pPr>
              <a:defRPr b="0" i="0">
                <a:latin typeface="NovyJicin-Manrope Light"/>
                <a:ea typeface="NovyJicin-Manrope Light"/>
                <a:cs typeface="NovyJicin-Manrope Light"/>
              </a:defRPr>
            </a:lvl4pPr>
            <a:lvl5pPr>
              <a:defRPr b="0" i="0">
                <a:latin typeface="NovyJicin-Manrope Light"/>
                <a:ea typeface="NovyJicin-Manrope Light"/>
                <a:cs typeface="NovyJicin-Manrope Light"/>
              </a:defRPr>
            </a:lvl5pPr>
          </a:lstStyle>
          <a:p>
            <a:pPr lvl="0">
              <a:defRPr/>
            </a:pPr>
            <a:r>
              <a:rPr lang="cs-CZ"/>
              <a:t>Po kliknutí můžete upravovat styly textu v předloze.</a:t>
            </a:r>
            <a:endParaRPr/>
          </a:p>
          <a:p>
            <a:pPr lvl="1">
              <a:defRPr/>
            </a:pPr>
            <a:r>
              <a:rPr lang="cs-CZ"/>
              <a:t>Druhá úroveň</a:t>
            </a:r>
            <a:endParaRPr/>
          </a:p>
          <a:p>
            <a:pPr lvl="2">
              <a:defRPr/>
            </a:pPr>
            <a:r>
              <a:rPr lang="cs-CZ"/>
              <a:t>Třetí úroveň</a:t>
            </a:r>
            <a:endParaRPr/>
          </a:p>
          <a:p>
            <a:pPr lvl="3">
              <a:defRPr/>
            </a:pPr>
            <a:r>
              <a:rPr lang="cs-CZ"/>
              <a:t>Čtvrtá úroveň</a:t>
            </a:r>
            <a:endParaRPr/>
          </a:p>
          <a:p>
            <a:pPr lvl="4">
              <a:defRPr/>
            </a:pPr>
            <a:r>
              <a:rPr lang="cs-CZ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Obrázek horizontální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auto">
          <a:xfrm>
            <a:off x="2639452" y="4567377"/>
            <a:ext cx="6151099" cy="190912"/>
          </a:xfrm>
        </p:spPr>
        <p:txBody>
          <a:bodyPr>
            <a:normAutofit/>
          </a:bodyPr>
          <a:lstStyle>
            <a:lvl1pPr marL="0" indent="0" algn="r">
              <a:buNone/>
              <a:defRPr sz="90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>
              <a:defRPr/>
            </a:pPr>
            <a:r>
              <a:rPr lang="cs-CZ"/>
              <a:t>Název powerpointové prezentace</a:t>
            </a:r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661176" y="2956277"/>
            <a:ext cx="3819644" cy="759197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sz="225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>
              <a:defRPr/>
            </a:pPr>
            <a:r>
              <a:rPr lang="cs-CZ"/>
              <a:t>Základní údaje </a:t>
            </a:r>
            <a:br>
              <a:rPr lang="cs-CZ"/>
            </a:br>
            <a:r>
              <a:rPr lang="cs-CZ"/>
              <a:t>o městě Nový Jičín</a:t>
            </a:r>
            <a:endParaRPr lang="en-US"/>
          </a:p>
        </p:txBody>
      </p:sp>
      <p:sp>
        <p:nvSpPr>
          <p:cNvPr id="5" name="Text Placeholder 2"/>
          <p:cNvSpPr>
            <a:spLocks noGrp="1"/>
          </p:cNvSpPr>
          <p:nvPr>
            <p:ph idx="10" hasCustomPrompt="1"/>
          </p:nvPr>
        </p:nvSpPr>
        <p:spPr bwMode="auto">
          <a:xfrm>
            <a:off x="4930394" y="2956278"/>
            <a:ext cx="3860157" cy="1458560"/>
          </a:xfrm>
          <a:prstGeom prst="rect">
            <a:avLst/>
          </a:prstGeom>
        </p:spPr>
        <p:txBody>
          <a:bodyPr vert="horz" wrap="square" lIns="36000" tIns="36000" rIns="36000" bIns="36000" rtlCol="0">
            <a:normAutofit/>
          </a:bodyPr>
          <a:lstStyle>
            <a:lvl1pPr marL="0" indent="0" algn="l" defTabSz="270000">
              <a:lnSpc>
                <a:spcPct val="130000"/>
              </a:lnSpc>
              <a:spcBef>
                <a:spcPts val="0"/>
              </a:spcBef>
              <a:buFontTx/>
              <a:buNone/>
              <a:defRPr lang="cs-CZ" sz="750" b="0" i="0">
                <a:latin typeface="NovyJicin-Manrope Light"/>
                <a:ea typeface="NovyJicin-Manrope Light"/>
                <a:cs typeface="NovyJicin-Manrope Light"/>
              </a:defRPr>
            </a:lvl1pPr>
            <a:lvl2pPr>
              <a:defRPr b="0" i="0">
                <a:latin typeface="NovyJicin-Manrope Light"/>
                <a:ea typeface="NovyJicin-Manrope Light"/>
                <a:cs typeface="NovyJicin-Manrope Light"/>
              </a:defRPr>
            </a:lvl2pPr>
            <a:lvl3pPr>
              <a:defRPr b="0" i="0">
                <a:latin typeface="NovyJicin-Manrope Light"/>
                <a:ea typeface="NovyJicin-Manrope Light"/>
                <a:cs typeface="NovyJicin-Manrope Light"/>
              </a:defRPr>
            </a:lvl3pPr>
            <a:lvl4pPr>
              <a:defRPr b="0" i="0">
                <a:latin typeface="NovyJicin-Manrope Light"/>
                <a:ea typeface="NovyJicin-Manrope Light"/>
                <a:cs typeface="NovyJicin-Manrope Light"/>
              </a:defRPr>
            </a:lvl4pPr>
            <a:lvl5pPr>
              <a:defRPr b="0" i="0">
                <a:latin typeface="NovyJicin-Manrope Light"/>
                <a:ea typeface="NovyJicin-Manrope Light"/>
                <a:cs typeface="NovyJicin-Manrope Light"/>
              </a:defRPr>
            </a:lvl5pPr>
          </a:lstStyle>
          <a:p>
            <a:pPr lvl="0">
              <a:defRPr/>
            </a:pPr>
            <a:r>
              <a:rPr lang="cs-CZ" b="0" i="0">
                <a:solidFill>
                  <a:srgbClr val="000000"/>
                </a:solidFill>
                <a:latin typeface="Open Sans"/>
              </a:rPr>
              <a:t>Město Nový Jičín leží v severovýchodní části České republiky v Moravskoslezském kraji. První písemná zpráva o městě pochází z roku 1313. Město je správní, hospodářské a kulturní centrum novojičínského regionu. Městem protéká říčka Jičínka a potok Grasmanka. Z dopravního hlediska je poloha města vcelku příznivá. Jeho polohu lze považovat za strategickou vzhledem k jejímu umístění v koridoru Moravské brány.</a:t>
            </a:r>
            <a:endParaRPr lang="en-US"/>
          </a:p>
        </p:txBody>
      </p:sp>
      <p:sp>
        <p:nvSpPr>
          <p:cNvPr id="9" name="Zástupný symbol obrázku 5"/>
          <p:cNvSpPr>
            <a:spLocks noGrp="1"/>
          </p:cNvSpPr>
          <p:nvPr>
            <p:ph type="pic" sz="quarter" idx="12"/>
          </p:nvPr>
        </p:nvSpPr>
        <p:spPr bwMode="auto">
          <a:xfrm>
            <a:off x="0" y="1"/>
            <a:ext cx="9144000" cy="2571749"/>
          </a:xfrm>
        </p:spPr>
        <p:txBody>
          <a:bodyPr/>
          <a:lstStyle>
            <a:lvl1pPr>
              <a:buNone/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Obrázek vertikální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656694" y="385212"/>
            <a:ext cx="3484999" cy="759197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sz="225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>
              <a:defRPr/>
            </a:pPr>
            <a:r>
              <a:rPr lang="cs-CZ"/>
              <a:t>Základní údaje </a:t>
            </a:r>
            <a:br>
              <a:rPr lang="cs-CZ"/>
            </a:br>
            <a:r>
              <a:rPr lang="cs-CZ"/>
              <a:t>o městě</a:t>
            </a:r>
            <a:endParaRPr lang="en-US"/>
          </a:p>
        </p:txBody>
      </p:sp>
      <p:sp>
        <p:nvSpPr>
          <p:cNvPr id="5" name="Text Placeholder 2"/>
          <p:cNvSpPr>
            <a:spLocks noGrp="1"/>
          </p:cNvSpPr>
          <p:nvPr>
            <p:ph idx="10" hasCustomPrompt="1"/>
          </p:nvPr>
        </p:nvSpPr>
        <p:spPr bwMode="auto">
          <a:xfrm>
            <a:off x="656694" y="1254799"/>
            <a:ext cx="3484999" cy="2994557"/>
          </a:xfrm>
          <a:prstGeom prst="rect">
            <a:avLst/>
          </a:prstGeom>
        </p:spPr>
        <p:txBody>
          <a:bodyPr vert="horz" wrap="square" lIns="36000" tIns="36000" rIns="36000" bIns="36000" rtlCol="0">
            <a:normAutofit/>
          </a:bodyPr>
          <a:lstStyle>
            <a:lvl1pPr marL="0" indent="0" algn="l" defTabSz="270000">
              <a:lnSpc>
                <a:spcPct val="130000"/>
              </a:lnSpc>
              <a:spcBef>
                <a:spcPts val="0"/>
              </a:spcBef>
              <a:buFontTx/>
              <a:buNone/>
              <a:defRPr lang="cs-CZ" sz="750" b="0" i="0">
                <a:latin typeface="NovyJicin-Manrope Light"/>
                <a:ea typeface="NovyJicin-Manrope Light"/>
                <a:cs typeface="NovyJicin-Manrope Light"/>
              </a:defRPr>
            </a:lvl1pPr>
            <a:lvl2pPr>
              <a:defRPr b="0" i="0">
                <a:latin typeface="NovyJicin-Manrope Light"/>
                <a:ea typeface="NovyJicin-Manrope Light"/>
                <a:cs typeface="NovyJicin-Manrope Light"/>
              </a:defRPr>
            </a:lvl2pPr>
            <a:lvl3pPr>
              <a:defRPr b="0" i="0">
                <a:latin typeface="NovyJicin-Manrope Light"/>
                <a:ea typeface="NovyJicin-Manrope Light"/>
                <a:cs typeface="NovyJicin-Manrope Light"/>
              </a:defRPr>
            </a:lvl3pPr>
            <a:lvl4pPr>
              <a:defRPr b="0" i="0">
                <a:latin typeface="NovyJicin-Manrope Light"/>
                <a:ea typeface="NovyJicin-Manrope Light"/>
                <a:cs typeface="NovyJicin-Manrope Light"/>
              </a:defRPr>
            </a:lvl4pPr>
            <a:lvl5pPr>
              <a:defRPr b="0" i="0">
                <a:latin typeface="NovyJicin-Manrope Light"/>
                <a:ea typeface="NovyJicin-Manrope Light"/>
                <a:cs typeface="NovyJicin-Manrope Light"/>
              </a:defRPr>
            </a:lvl5pPr>
          </a:lstStyle>
          <a:p>
            <a:pPr lvl="0">
              <a:defRPr/>
            </a:pPr>
            <a:r>
              <a:rPr lang="cs-CZ" b="0" i="0">
                <a:solidFill>
                  <a:srgbClr val="000000"/>
                </a:solidFill>
                <a:latin typeface="Open Sans"/>
              </a:rPr>
              <a:t>Město Nový Jičín leží v severovýchodní části České republiky v Moravskoslezském kraji. První písemná zpráva o městě pochází z roku 1313. Město je správní, hospodářské a kulturní centrum novojičínského regionu. Městem protéká říčka Jičínka a potok Grasmanka. Z dopravního hlediska je poloha města vcelku příznivá. Jeho polohu lze považovat za strategickou vzhledem k jejímu umístění v koridoru Moravské brány.</a:t>
            </a:r>
            <a:endParaRPr lang="en-US"/>
          </a:p>
        </p:txBody>
      </p:sp>
      <p:sp>
        <p:nvSpPr>
          <p:cNvPr id="9" name="Zástupný symbol obrázku 5"/>
          <p:cNvSpPr>
            <a:spLocks noGrp="1"/>
          </p:cNvSpPr>
          <p:nvPr>
            <p:ph type="pic" sz="quarter" idx="12"/>
          </p:nvPr>
        </p:nvSpPr>
        <p:spPr bwMode="auto">
          <a:xfrm>
            <a:off x="4572001" y="1"/>
            <a:ext cx="4571999" cy="5143499"/>
          </a:xfrm>
        </p:spPr>
        <p:txBody>
          <a:bodyPr/>
          <a:lstStyle>
            <a:lvl1pPr>
              <a:buNone/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Kontakt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auto">
          <a:xfrm>
            <a:off x="639161" y="4361438"/>
            <a:ext cx="7599448" cy="404439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750" b="0" i="0">
                <a:solidFill>
                  <a:schemeClr val="bg1"/>
                </a:solidFill>
                <a:latin typeface="NovyJicin-Manrope Light"/>
                <a:ea typeface="NovyJicin-Manrope Light"/>
                <a:cs typeface="NovyJicin-Manrope Ligh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>
              <a:defRPr/>
            </a:pPr>
            <a:r>
              <a:rPr lang="cs-CZ"/>
              <a:t>www.novyjicin.cz</a:t>
            </a:r>
          </a:p>
          <a:p>
            <a:pPr>
              <a:defRPr/>
            </a:pPr>
            <a:r>
              <a:rPr lang="cs-CZ"/>
              <a:t>facebook.com/novyjicin</a:t>
            </a:r>
            <a:endParaRPr lang="en-US"/>
          </a:p>
        </p:txBody>
      </p:sp>
      <p:sp>
        <p:nvSpPr>
          <p:cNvPr id="10" name="Zástupný text 9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636178" y="1783496"/>
            <a:ext cx="7594217" cy="560378"/>
          </a:xfrm>
        </p:spPr>
        <p:txBody>
          <a:bodyPr/>
          <a:lstStyle>
            <a:lvl1pPr algn="l">
              <a:lnSpc>
                <a:spcPct val="110000"/>
              </a:lnSpc>
              <a:buNone/>
              <a:defRPr sz="3000" b="1" i="0">
                <a:solidFill>
                  <a:schemeClr val="bg1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 lvl="0">
              <a:defRPr/>
            </a:pPr>
            <a:r>
              <a:rPr lang="cs-CZ"/>
              <a:t>Kontakt</a:t>
            </a:r>
            <a:endParaRPr/>
          </a:p>
        </p:txBody>
      </p:sp>
      <p:sp>
        <p:nvSpPr>
          <p:cNvPr id="5" name="Zástupný text 9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36178" y="2373589"/>
            <a:ext cx="7594217" cy="1819340"/>
          </a:xfrm>
        </p:spPr>
        <p:txBody>
          <a:bodyPr/>
          <a:lstStyle>
            <a:lvl1pPr algn="l">
              <a:lnSpc>
                <a:spcPct val="110000"/>
              </a:lnSpc>
              <a:buNone/>
              <a:defRPr lang="cs-CZ" sz="750" b="0" i="0">
                <a:solidFill>
                  <a:schemeClr val="bg1"/>
                </a:solidFill>
                <a:latin typeface="NovyJicin-Manrope"/>
                <a:ea typeface="NovyJicin-Manrope"/>
                <a:cs typeface="NovyJicin-Manrope"/>
              </a:defRPr>
            </a:lvl1pPr>
          </a:lstStyle>
          <a:p>
            <a:pPr lvl="0">
              <a:defRPr/>
            </a:pPr>
            <a:r>
              <a:rPr lang="cs-CZ"/>
              <a:t>Městský úřad Nový Jičín</a:t>
            </a:r>
            <a:endParaRPr/>
          </a:p>
          <a:p>
            <a:pPr lvl="0">
              <a:defRPr/>
            </a:pPr>
            <a:r>
              <a:rPr lang="cs-CZ"/>
              <a:t>Masarykovo nám. 1/1</a:t>
            </a:r>
            <a:endParaRPr/>
          </a:p>
          <a:p>
            <a:pPr lvl="0">
              <a:defRPr/>
            </a:pPr>
            <a:r>
              <a:rPr lang="cs-CZ"/>
              <a:t>741 01 Nový Jičín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273845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369218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cs-CZ"/>
              <a:t>Po kliknutí můžete upravovat styly textu v předloze.</a:t>
            </a:r>
            <a:endParaRPr/>
          </a:p>
          <a:p>
            <a:pPr lvl="1">
              <a:defRPr/>
            </a:pPr>
            <a:r>
              <a:rPr lang="cs-CZ"/>
              <a:t>Druhá úroveň</a:t>
            </a:r>
            <a:endParaRPr/>
          </a:p>
          <a:p>
            <a:pPr lvl="2">
              <a:defRPr/>
            </a:pPr>
            <a:r>
              <a:rPr lang="cs-CZ"/>
              <a:t>Třetí úroveň</a:t>
            </a:r>
            <a:endParaRPr/>
          </a:p>
          <a:p>
            <a:pPr lvl="3">
              <a:defRPr/>
            </a:pPr>
            <a:r>
              <a:rPr lang="cs-CZ"/>
              <a:t>Čtvrtá úroveň</a:t>
            </a:r>
            <a:endParaRPr/>
          </a:p>
          <a:p>
            <a:pPr lvl="4">
              <a:defRPr/>
            </a:pPr>
            <a:r>
              <a:rPr lang="cs-CZ"/>
              <a:t>Pátá úroveň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685800">
        <a:lnSpc>
          <a:spcPct val="90000"/>
        </a:lnSpc>
        <a:spcBef>
          <a:spcPts val="0"/>
        </a:spcBef>
        <a:buNone/>
        <a:defRPr sz="3300" b="0" i="0">
          <a:solidFill>
            <a:schemeClr val="tx1"/>
          </a:solidFill>
          <a:latin typeface="NovyJicin-Manrope"/>
          <a:ea typeface="NovyJicin-Manrope"/>
          <a:cs typeface="NovyJicin-Manrope"/>
        </a:defRPr>
      </a:lvl1pPr>
    </p:titleStyle>
    <p:bodyStyle>
      <a:lvl1pPr marL="171450" indent="-171450" algn="l" defTabSz="685800">
        <a:lnSpc>
          <a:spcPct val="90000"/>
        </a:lnSpc>
        <a:spcBef>
          <a:spcPts val="750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1pPr>
      <a:lvl2pPr marL="5143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2pPr>
      <a:lvl3pPr marL="8572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3pPr>
      <a:lvl4pPr marL="12001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4pPr>
      <a:lvl5pPr marL="15430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5pPr>
      <a:lvl6pPr marL="18859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zdravemestonovyjicin" TargetMode="External"/><Relationship Id="rId2" Type="http://schemas.openxmlformats.org/officeDocument/2006/relationships/hyperlink" Target="https://www.novyjicin.cz/zdravemesto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 bwMode="auto">
          <a:xfrm>
            <a:off x="636627" y="4226695"/>
            <a:ext cx="7599448" cy="534655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/>
              <a:t>Veřejné fórum 2023</a:t>
            </a:r>
            <a:endParaRPr/>
          </a:p>
          <a:p>
            <a:pPr>
              <a:defRPr/>
            </a:pPr>
            <a:r>
              <a:rPr lang="cs-CZ"/>
              <a:t>Mgr. Stanislav Kopecký (starosta), Mgr. Ondřej Syrovátka (místostarosta a politik Zdravého města a MA21)</a:t>
            </a:r>
            <a:endParaRPr/>
          </a:p>
        </p:txBody>
      </p:sp>
      <p:sp>
        <p:nvSpPr>
          <p:cNvPr id="3" name="Zástupný text 2"/>
          <p:cNvSpPr>
            <a:spLocks noGrp="1"/>
          </p:cNvSpPr>
          <p:nvPr>
            <p:ph type="body" sz="quarter" idx="10"/>
          </p:nvPr>
        </p:nvSpPr>
        <p:spPr bwMode="auto">
          <a:xfrm>
            <a:off x="636627" y="1805769"/>
            <a:ext cx="6876466" cy="1531961"/>
          </a:xfrm>
        </p:spPr>
        <p:txBody>
          <a:bodyPr/>
          <a:lstStyle/>
          <a:p>
            <a:pPr>
              <a:defRPr/>
            </a:pPr>
            <a:r>
              <a:rPr lang="cs-CZ"/>
              <a:t>Plnění priorit z Veřejného fóra</a:t>
            </a:r>
            <a:endParaRPr/>
          </a:p>
          <a:p>
            <a:pPr>
              <a:defRPr/>
            </a:pPr>
            <a:r>
              <a:rPr lang="cs-CZ" sz="4400"/>
              <a:t>2022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 bwMode="auto"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/>
              <a:t>Plnění priorit VF 2022</a:t>
            </a:r>
            <a:endParaRPr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 bwMode="auto">
          <a:xfrm>
            <a:off x="661175" y="2956278"/>
            <a:ext cx="3988096" cy="46737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2000"/>
              <a:t>Veřejné fórum 2022</a:t>
            </a:r>
            <a:endParaRPr/>
          </a:p>
        </p:txBody>
      </p:sp>
      <p:sp>
        <p:nvSpPr>
          <p:cNvPr id="4" name="Zástupný obsah 3"/>
          <p:cNvSpPr>
            <a:spLocks noGrp="1"/>
          </p:cNvSpPr>
          <p:nvPr>
            <p:ph idx="10"/>
          </p:nvPr>
        </p:nvSpPr>
        <p:spPr bwMode="auto">
          <a:xfrm>
            <a:off x="4930394" y="2705759"/>
            <a:ext cx="3807921" cy="1861618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cs-CZ" sz="1000">
                <a:latin typeface="NovyJicin-Manrope"/>
                <a:ea typeface="NovyJicin-Manrope"/>
                <a:cs typeface="NovyJicin-Manrope"/>
              </a:rPr>
              <a:t>V roce 2022 se VF účastnilo </a:t>
            </a:r>
            <a:r>
              <a:rPr lang="cs-CZ" sz="1000" b="1">
                <a:latin typeface="NovyJicin-Manrope"/>
                <a:ea typeface="NovyJicin-Manrope"/>
                <a:cs typeface="NovyJicin-Manrope"/>
              </a:rPr>
              <a:t>63 účastníků, </a:t>
            </a:r>
            <a:r>
              <a:rPr lang="cs-CZ" sz="1000">
                <a:latin typeface="NovyJicin-Manrope"/>
                <a:ea typeface="NovyJicin-Manrope"/>
                <a:cs typeface="NovyJicin-Manrope"/>
              </a:rPr>
              <a:t>kteří své návrhy předkládali u 8 tematických stolů, ze kterých vzešlo celkem </a:t>
            </a:r>
            <a:r>
              <a:rPr lang="cs-CZ" sz="1000" b="1">
                <a:latin typeface="NovyJicin-Manrope"/>
                <a:ea typeface="NovyJicin-Manrope"/>
                <a:cs typeface="NovyJicin-Manrope"/>
              </a:rPr>
              <a:t>12 návrhů. </a:t>
            </a:r>
            <a:r>
              <a:rPr lang="cs-CZ" sz="1000">
                <a:latin typeface="NovyJicin-Manrope"/>
                <a:ea typeface="NovyJicin-Manrope"/>
                <a:cs typeface="NovyJicin-Manrope"/>
              </a:rPr>
              <a:t>O návrzích následně </a:t>
            </a:r>
            <a:r>
              <a:rPr lang="cs-CZ" sz="1000" b="1">
                <a:latin typeface="NovyJicin-Manrope"/>
                <a:ea typeface="NovyJicin-Manrope"/>
                <a:cs typeface="NovyJicin-Manrope"/>
              </a:rPr>
              <a:t>hlasovali občané </a:t>
            </a:r>
            <a:r>
              <a:rPr lang="cs-CZ" sz="1000">
                <a:latin typeface="NovyJicin-Manrope"/>
                <a:ea typeface="NovyJicin-Manrope"/>
                <a:cs typeface="NovyJicin-Manrope"/>
              </a:rPr>
              <a:t>(na místě konání akce a poté prostřednictvím ankety – využívali + i - hlasy). Na základě ankety nepostoupily návrhy umístěné na 11. a 12. místě, které obdržely nejméně hlasů. </a:t>
            </a:r>
            <a:endParaRPr/>
          </a:p>
          <a:p>
            <a:pPr algn="just">
              <a:defRPr/>
            </a:pPr>
            <a:endParaRPr lang="cs-CZ" sz="1000">
              <a:latin typeface="NovyJicin-Manrope"/>
              <a:ea typeface="NovyJicin-Manrope"/>
              <a:cs typeface="NovyJicin-Manrope"/>
            </a:endParaRPr>
          </a:p>
          <a:p>
            <a:pPr algn="just">
              <a:defRPr/>
            </a:pPr>
            <a:r>
              <a:rPr lang="cs-CZ" sz="1000">
                <a:latin typeface="NovyJicin-Manrope"/>
                <a:ea typeface="NovyJicin-Manrope"/>
                <a:cs typeface="NovyJicin-Manrope"/>
              </a:rPr>
              <a:t>Ověřené návrhy byly následně </a:t>
            </a:r>
            <a:r>
              <a:rPr lang="cs-CZ" sz="1000" b="1">
                <a:latin typeface="NovyJicin-Manrope"/>
                <a:ea typeface="NovyJicin-Manrope"/>
                <a:cs typeface="NovyJicin-Manrope"/>
              </a:rPr>
              <a:t>předloženy Radě města </a:t>
            </a:r>
            <a:r>
              <a:rPr lang="cs-CZ" sz="1000">
                <a:latin typeface="NovyJicin-Manrope"/>
                <a:ea typeface="NovyJicin-Manrope"/>
                <a:cs typeface="NovyJicin-Manrope"/>
              </a:rPr>
              <a:t>a </a:t>
            </a:r>
            <a:r>
              <a:rPr lang="cs-CZ" sz="1000" b="1">
                <a:latin typeface="NovyJicin-Manrope"/>
                <a:ea typeface="NovyJicin-Manrope"/>
                <a:cs typeface="NovyJicin-Manrope"/>
              </a:rPr>
              <a:t>Zastupitelstvu,</a:t>
            </a:r>
            <a:r>
              <a:rPr lang="cs-CZ" sz="1000">
                <a:latin typeface="NovyJicin-Manrope"/>
                <a:ea typeface="NovyJicin-Manrope"/>
                <a:cs typeface="NovyJicin-Manrope"/>
              </a:rPr>
              <a:t> které </a:t>
            </a:r>
            <a:r>
              <a:rPr lang="cs-CZ" sz="1000" b="1">
                <a:latin typeface="NovyJicin-Manrope"/>
                <a:ea typeface="NovyJicin-Manrope"/>
                <a:cs typeface="NovyJicin-Manrope"/>
              </a:rPr>
              <a:t>schválilo,</a:t>
            </a:r>
            <a:r>
              <a:rPr lang="cs-CZ" sz="1000">
                <a:latin typeface="NovyJicin-Manrope"/>
                <a:ea typeface="NovyJicin-Manrope"/>
                <a:cs typeface="NovyJicin-Manrope"/>
              </a:rPr>
              <a:t> </a:t>
            </a:r>
            <a:r>
              <a:rPr lang="cs-CZ" sz="1000" b="1">
                <a:latin typeface="NovyJicin-Manrope"/>
                <a:ea typeface="NovyJicin-Manrope"/>
                <a:cs typeface="NovyJicin-Manrope"/>
              </a:rPr>
              <a:t>že se město nadále bude zabývat 8 příležitostmi.</a:t>
            </a:r>
            <a:endParaRPr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rcRect l="-1" t="36307" r="-3915" b="17498"/>
          <a:stretch/>
        </p:blipFill>
        <p:spPr bwMode="auto">
          <a:xfrm>
            <a:off x="0" y="0"/>
            <a:ext cx="9497076" cy="25500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 bwMode="auto">
          <a:xfrm>
            <a:off x="4281434" y="4575655"/>
            <a:ext cx="4613324" cy="190912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/>
              <a:t>Plnění priorit VF 2022</a:t>
            </a:r>
            <a:endParaRPr/>
          </a:p>
        </p:txBody>
      </p:sp>
      <p:sp>
        <p:nvSpPr>
          <p:cNvPr id="7" name="Nadpis 2"/>
          <p:cNvSpPr>
            <a:spLocks noGrp="1"/>
          </p:cNvSpPr>
          <p:nvPr>
            <p:ph type="title"/>
          </p:nvPr>
        </p:nvSpPr>
        <p:spPr bwMode="auto">
          <a:xfrm>
            <a:off x="633787" y="301814"/>
            <a:ext cx="8394302" cy="58609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b="1"/>
              <a:t>Schválené priority z VF 2022</a:t>
            </a:r>
            <a:endParaRPr lang="cs-CZ" sz="2000" b="0" i="1">
              <a:solidFill>
                <a:schemeClr val="accent6"/>
              </a:solidFill>
            </a:endParaRPr>
          </a:p>
        </p:txBody>
      </p:sp>
      <p:graphicFrame>
        <p:nvGraphicFramePr>
          <p:cNvPr id="6" name="Zástupný symbol pro obsah 11"/>
          <p:cNvGraphicFramePr>
            <a:graphicFrameLocks noGrp="1"/>
          </p:cNvGraphicFramePr>
          <p:nvPr>
            <p:ph idx="10"/>
          </p:nvPr>
        </p:nvGraphicFramePr>
        <p:xfrm>
          <a:off x="633787" y="947624"/>
          <a:ext cx="7866268" cy="3002868"/>
        </p:xfrm>
        <a:graphic>
          <a:graphicData uri="http://schemas.openxmlformats.org/drawingml/2006/table">
            <a:tbl>
              <a:tblPr firstRow="1" bandRow="1">
                <a:tableStyleId>{E081D6F0-9F68-6945-411F-88CF98362E7D}</a:tableStyleId>
              </a:tblPr>
              <a:tblGrid>
                <a:gridCol w="3113964"/>
                <a:gridCol w="714778"/>
                <a:gridCol w="689019"/>
                <a:gridCol w="611747"/>
                <a:gridCol w="676141"/>
                <a:gridCol w="985233"/>
                <a:gridCol w="1075386"/>
              </a:tblGrid>
              <a:tr h="35768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>
                          <a:latin typeface="NovyJicin-Manrope"/>
                        </a:rPr>
                        <a:t>Opatření</a:t>
                      </a:r>
                      <a:endParaRPr lang="cs-CZ" sz="90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>
                          <a:solidFill>
                            <a:schemeClr val="bg1"/>
                          </a:solidFill>
                          <a:latin typeface="NovyJicin-Manrope"/>
                        </a:rPr>
                        <a:t>Hlasů v anketě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Pořadí v anketě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Hlasů na fóru</a:t>
                      </a: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Pořadí na fóru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Zastupitelstvo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>
                          <a:solidFill>
                            <a:schemeClr val="bg1"/>
                          </a:solidFill>
                          <a:latin typeface="NovyJicin-Manrope"/>
                        </a:rPr>
                        <a:t>Splněno /</a:t>
                      </a:r>
                      <a:endParaRPr/>
                    </a:p>
                    <a:p>
                      <a:pPr algn="ctr">
                        <a:defRPr/>
                      </a:pPr>
                      <a:r>
                        <a:rPr lang="cs-CZ" sz="900">
                          <a:solidFill>
                            <a:schemeClr val="bg1"/>
                          </a:solidFill>
                          <a:latin typeface="NovyJicin-Manrope"/>
                        </a:rPr>
                        <a:t> Rozpracováno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</a:tr>
              <a:tr h="309198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Pomoc a podpora města pro zachování skiareálu s rozvojem na celoroční provoz</a:t>
                      </a:r>
                      <a:endParaRPr/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273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10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4.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>
                        <a:solidFill>
                          <a:sysClr val="windowText" lastClr="000000"/>
                        </a:solidFill>
                        <a:latin typeface="Franklin Gothic Book"/>
                        <a:ea typeface="Arial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>
                          <a:solidFill>
                            <a:sysClr val="windowText" lastClr="000000"/>
                          </a:solidFill>
                          <a:latin typeface="Franklin Gothic Book"/>
                          <a:ea typeface="NovyJicin-Manrope"/>
                          <a:cs typeface="Arial"/>
                        </a:rPr>
                        <a:t>R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</a:tr>
              <a:tr h="283490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Vstoupit do jednání se zástupci skupiny AGEL za účelem zřízení zubní pohotovosti</a:t>
                      </a:r>
                      <a:endParaRPr/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266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2.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36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>
                        <a:solidFill>
                          <a:sysClr val="windowText" lastClr="000000"/>
                        </a:solidFill>
                        <a:latin typeface="Franklin Gothic Book"/>
                        <a:ea typeface="Arial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>
                          <a:solidFill>
                            <a:sysClr val="windowText" lastClr="000000"/>
                          </a:solidFill>
                          <a:latin typeface="Franklin Gothic Book"/>
                          <a:ea typeface="NovyJicin-Manrope"/>
                          <a:cs typeface="Arial"/>
                        </a:rPr>
                        <a:t>R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</a:tr>
              <a:tr h="285390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Zachování příjezdu ke sjezdovce na Svinci ve směru od Loučky</a:t>
                      </a:r>
                      <a:endParaRPr/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175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3.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3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9.-12.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>
                        <a:solidFill>
                          <a:sysClr val="windowText" lastClr="000000"/>
                        </a:solidFill>
                        <a:latin typeface="Franklin Gothic Book"/>
                        <a:ea typeface="Arial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>
                          <a:solidFill>
                            <a:sysClr val="windowText" lastClr="000000"/>
                          </a:solidFill>
                          <a:latin typeface="Franklin Gothic Book"/>
                          <a:ea typeface="NovyJicin-Manrope"/>
                          <a:cs typeface="Arial"/>
                        </a:rPr>
                        <a:t>R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</a:tr>
              <a:tr h="294975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Opětovné zprůchodnění areálu nemocnice spodní brankou</a:t>
                      </a:r>
                      <a:endParaRPr/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162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4.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6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6.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>
                        <a:solidFill>
                          <a:sysClr val="windowText" lastClr="000000"/>
                        </a:solidFill>
                        <a:latin typeface="Franklin Gothic Book"/>
                        <a:ea typeface="Arial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>
                          <a:solidFill>
                            <a:sysClr val="windowText" lastClr="000000"/>
                          </a:solidFill>
                          <a:latin typeface="Franklin Gothic Book"/>
                          <a:ea typeface="Arial"/>
                          <a:cs typeface="Arial"/>
                        </a:rPr>
                        <a:t>✔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</a:tr>
              <a:tr h="295845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>
                          <a:solidFill>
                            <a:schemeClr val="tx1"/>
                          </a:solidFill>
                          <a:latin typeface="NovyJicin-Manrope"/>
                          <a:ea typeface="Arial"/>
                          <a:cs typeface="Arial"/>
                        </a:rPr>
                        <a:t>Kultivace míst kolem sběrných nádob na odpad</a:t>
                      </a:r>
                      <a:endParaRPr/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79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5.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3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9.-12.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>
                        <a:solidFill>
                          <a:sysClr val="windowText" lastClr="000000"/>
                        </a:solidFill>
                        <a:latin typeface="Franklin Gothic Book"/>
                        <a:ea typeface="Arial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>
                          <a:solidFill>
                            <a:sysClr val="windowText" lastClr="000000"/>
                          </a:solidFill>
                          <a:highlight>
                            <a:srgbClr val="FFFF00"/>
                          </a:highlight>
                          <a:latin typeface="Franklin Gothic Book"/>
                          <a:ea typeface="NovyJicin-Manrope"/>
                          <a:cs typeface="Arial"/>
                        </a:rPr>
                        <a:t>R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</a:tr>
              <a:tr h="285390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>
                          <a:solidFill>
                            <a:schemeClr val="tx1"/>
                          </a:solidFill>
                          <a:latin typeface="NovyJicin-Manrope"/>
                          <a:ea typeface="Arial"/>
                          <a:cs typeface="Arial"/>
                        </a:rPr>
                        <a:t>Erasmus do všech škol (ZŠ, SŠ)</a:t>
                      </a:r>
                      <a:endParaRPr/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40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7.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5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7.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>
                        <a:solidFill>
                          <a:sysClr val="windowText" lastClr="000000"/>
                        </a:solidFill>
                        <a:latin typeface="Franklin Gothic Book"/>
                        <a:ea typeface="Arial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>
                          <a:solidFill>
                            <a:sysClr val="windowText" lastClr="000000"/>
                          </a:solidFill>
                          <a:latin typeface="Franklin Gothic Book"/>
                          <a:ea typeface="NovyJicin-Manrope"/>
                          <a:cs typeface="Arial"/>
                        </a:rPr>
                        <a:t>R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</a:tr>
              <a:tr h="404303">
                <a:tc>
                  <a:txBody>
                    <a:bodyPr/>
                    <a:lstStyle/>
                    <a:p>
                      <a:pPr marL="0" marR="0" lvl="0" indent="0" algn="l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900" b="1">
                          <a:solidFill>
                            <a:schemeClr val="tx1"/>
                          </a:solidFill>
                          <a:latin typeface="NovyJicin-Manrope"/>
                          <a:ea typeface="Arial"/>
                          <a:cs typeface="Arial"/>
                        </a:rPr>
                        <a:t>Uspořádání nových a atraktivních akcí pro mladé – tematické festivaly</a:t>
                      </a:r>
                      <a:endParaRPr/>
                    </a:p>
                    <a:p>
                      <a:pPr marL="0" marR="0" lvl="0" indent="0" algn="l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cs-CZ" sz="900" b="1">
                        <a:solidFill>
                          <a:schemeClr val="dk1"/>
                        </a:solidFill>
                        <a:latin typeface="NovyJicin-Manrope"/>
                        <a:ea typeface="Arial"/>
                        <a:cs typeface="Arial"/>
                      </a:endParaRPr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29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8.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4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7.-8.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>
                        <a:solidFill>
                          <a:sysClr val="windowText" lastClr="000000"/>
                        </a:solidFill>
                        <a:latin typeface="Franklin Gothic Book"/>
                        <a:ea typeface="Arial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>
                          <a:solidFill>
                            <a:sysClr val="windowText" lastClr="000000"/>
                          </a:solidFill>
                          <a:latin typeface="Franklin Gothic Book"/>
                          <a:ea typeface="NovyJicin-Manrope"/>
                          <a:cs typeface="Arial"/>
                        </a:rPr>
                        <a:t>R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</a:tr>
              <a:tr h="404303">
                <a:tc>
                  <a:txBody>
                    <a:bodyPr/>
                    <a:lstStyle/>
                    <a:p>
                      <a:pPr marL="0" marR="0" lvl="0" indent="0" algn="l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Obnovení cvičné tenisové stěny (spodní kurty otevřené veřejnosti)</a:t>
                      </a:r>
                      <a:endParaRPr/>
                    </a:p>
                    <a:p>
                      <a:pPr algn="l">
                        <a:defRPr/>
                      </a:pPr>
                      <a:endParaRPr lang="cs-CZ" sz="900" b="1">
                        <a:solidFill>
                          <a:schemeClr val="dk1"/>
                        </a:solidFill>
                        <a:latin typeface="NovyJicin-Manrope"/>
                        <a:ea typeface="Arial"/>
                        <a:cs typeface="Arial"/>
                      </a:endParaRPr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25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9.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4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7.-8.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>
                        <a:solidFill>
                          <a:sysClr val="windowText" lastClr="000000"/>
                        </a:solidFill>
                        <a:latin typeface="Franklin Gothic Book"/>
                        <a:ea typeface="Arial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>
                          <a:solidFill>
                            <a:sysClr val="windowText" lastClr="000000"/>
                          </a:solidFill>
                          <a:latin typeface="Franklin Gothic Book"/>
                          <a:ea typeface="Arial"/>
                          <a:cs typeface="Arial"/>
                        </a:rPr>
                        <a:t>✔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Podnadpis 7"/>
          <p:cNvSpPr>
            <a:spLocks noGrp="1"/>
          </p:cNvSpPr>
          <p:nvPr>
            <p:ph type="subTitle" idx="1"/>
          </p:nvPr>
        </p:nvSpPr>
        <p:spPr bwMode="auto"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/>
              <a:t>Plnění priorit VF 2022</a:t>
            </a:r>
            <a:endParaRPr/>
          </a:p>
          <a:p>
            <a:pPr>
              <a:defRPr/>
            </a:pPr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 bwMode="auto">
          <a:xfrm>
            <a:off x="637993" y="2209062"/>
            <a:ext cx="7945597" cy="441959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1800"/>
              <a:t>Vyřazené návrhy na 11. a 12. místě, které obdržely nejméně hlasů</a:t>
            </a:r>
            <a:endParaRPr/>
          </a:p>
        </p:txBody>
      </p:sp>
      <p:graphicFrame>
        <p:nvGraphicFramePr>
          <p:cNvPr id="5" name="Zástupný symbol pro obsah 11"/>
          <p:cNvGraphicFramePr>
            <a:graphicFrameLocks noGrp="1"/>
          </p:cNvGraphicFramePr>
          <p:nvPr>
            <p:ph idx="10"/>
          </p:nvPr>
        </p:nvGraphicFramePr>
        <p:xfrm>
          <a:off x="637993" y="1084811"/>
          <a:ext cx="7945622" cy="966821"/>
        </p:xfrm>
        <a:graphic>
          <a:graphicData uri="http://schemas.openxmlformats.org/drawingml/2006/table">
            <a:tbl>
              <a:tblPr firstRow="1" bandRow="1">
                <a:tableStyleId>{E081D6F0-9F68-6945-411F-88CF98362E7D}</a:tableStyleId>
              </a:tblPr>
              <a:tblGrid>
                <a:gridCol w="3809906"/>
                <a:gridCol w="736861"/>
                <a:gridCol w="809884"/>
                <a:gridCol w="776691"/>
                <a:gridCol w="783329"/>
                <a:gridCol w="1028951"/>
              </a:tblGrid>
              <a:tr h="372461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>
                          <a:latin typeface="NovyJicin-Manrope"/>
                        </a:rPr>
                        <a:t>Opatření</a:t>
                      </a:r>
                      <a:endParaRPr lang="cs-CZ" sz="90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>
                          <a:solidFill>
                            <a:schemeClr val="bg1"/>
                          </a:solidFill>
                          <a:latin typeface="NovyJicin-Manrope"/>
                        </a:rPr>
                        <a:t>Hlasů v anketě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Pořadí v anketě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Hlasů na fóru</a:t>
                      </a:r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Pořadí na fóru</a:t>
                      </a:r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Zastupitelstvo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</a:tr>
              <a:tr h="140140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Lokalita Pod Skalkou – umožnit výstavbu rodinných domů (změna územního plánu)</a:t>
                      </a:r>
                      <a:endParaRPr/>
                    </a:p>
                  </a:txBody>
                  <a:tcPr marL="9819" marR="9819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69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6.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14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2.-3.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>
                          <a:solidFill>
                            <a:sysClr val="windowText" lastClr="000000"/>
                          </a:solidFill>
                          <a:latin typeface="Franklin Gothic Book"/>
                          <a:ea typeface="NovyJicin-Manrope"/>
                          <a:cs typeface="Arial"/>
                        </a:rPr>
                        <a:t>X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E3232B"/>
                    </a:solidFill>
                  </a:tcPr>
                </a:tc>
              </a:tr>
              <a:tr h="140140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Spolupráce se supermarkety o umístění kontejnerů na tříděný odpad na jejich parkovištích</a:t>
                      </a:r>
                      <a:endParaRPr/>
                    </a:p>
                  </a:txBody>
                  <a:tcPr marL="9819" marR="9819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11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10.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3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9.-12.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>
                          <a:solidFill>
                            <a:sysClr val="windowText" lastClr="000000"/>
                          </a:solidFill>
                          <a:latin typeface="Franklin Gothic Book"/>
                          <a:ea typeface="NovyJicin-Manrope"/>
                          <a:cs typeface="Arial"/>
                        </a:rPr>
                        <a:t>X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E3232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Zástupný symbol pro obsah 11"/>
          <p:cNvGraphicFramePr>
            <a:graphicFrameLocks/>
          </p:cNvGraphicFramePr>
          <p:nvPr/>
        </p:nvGraphicFramePr>
        <p:xfrm>
          <a:off x="638016" y="2717067"/>
          <a:ext cx="7965352" cy="966821"/>
        </p:xfrm>
        <a:graphic>
          <a:graphicData uri="http://schemas.openxmlformats.org/drawingml/2006/table">
            <a:tbl>
              <a:tblPr firstRow="1" bandRow="1">
                <a:tableStyleId>{E081D6F0-9F68-6945-411F-88CF98362E7D}</a:tableStyleId>
              </a:tblPr>
              <a:tblGrid>
                <a:gridCol w="3811634"/>
                <a:gridCol w="735222"/>
                <a:gridCol w="809900"/>
                <a:gridCol w="776707"/>
                <a:gridCol w="783345"/>
                <a:gridCol w="1048544"/>
              </a:tblGrid>
              <a:tr h="372461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>
                          <a:latin typeface="NovyJicin-Manrope"/>
                        </a:rPr>
                        <a:t>Opatření</a:t>
                      </a:r>
                      <a:endParaRPr lang="cs-CZ" sz="90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>
                          <a:solidFill>
                            <a:schemeClr val="bg1"/>
                          </a:solidFill>
                          <a:latin typeface="NovyJicin-Manrope"/>
                        </a:rPr>
                        <a:t>Hlasů v anketě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Pořadí v anketě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Hlasů na fóru</a:t>
                      </a: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Pořadí na fóru</a:t>
                      </a: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Anketa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</a:tr>
              <a:tr h="140140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Informační tabule pro cyklisty a turisty při vjezdech do města</a:t>
                      </a:r>
                      <a:endParaRPr/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-2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11.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3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9.-12.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>
                          <a:solidFill>
                            <a:sysClr val="windowText" lastClr="000000"/>
                          </a:solidFill>
                          <a:latin typeface="Franklin Gothic Book"/>
                          <a:ea typeface="NovyJicin-Manrope"/>
                          <a:cs typeface="Arial"/>
                        </a:rPr>
                        <a:t>X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E3232B"/>
                    </a:solidFill>
                  </a:tcPr>
                </a:tc>
              </a:tr>
              <a:tr h="140140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Zachování náměstí bez stromů s cílem šetření financí</a:t>
                      </a:r>
                      <a:endParaRPr/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-115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12.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14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2.-3.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>
                          <a:solidFill>
                            <a:sysClr val="windowText" lastClr="000000"/>
                          </a:solidFill>
                          <a:latin typeface="Franklin Gothic Book"/>
                          <a:ea typeface="NovyJicin-Manrope"/>
                          <a:cs typeface="Arial"/>
                        </a:rPr>
                        <a:t>X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E3232B"/>
                    </a:solidFill>
                  </a:tcPr>
                </a:tc>
              </a:tr>
            </a:tbl>
          </a:graphicData>
        </a:graphic>
      </p:graphicFrame>
      <p:sp>
        <p:nvSpPr>
          <p:cNvPr id="2" name="Obdélník 1"/>
          <p:cNvSpPr/>
          <p:nvPr/>
        </p:nvSpPr>
        <p:spPr bwMode="auto">
          <a:xfrm>
            <a:off x="638016" y="636764"/>
            <a:ext cx="3009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b="1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rPr>
              <a:t>Neschváleno zastupitelstvem</a:t>
            </a:r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 bwMode="auto">
          <a:xfrm>
            <a:off x="663139" y="385212"/>
            <a:ext cx="3696360" cy="759197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1600" dirty="0"/>
              <a:t>Pomoc a podpora města pro zachování </a:t>
            </a:r>
            <a:r>
              <a:rPr lang="cs-CZ" sz="1600" dirty="0" err="1"/>
              <a:t>skiareálu</a:t>
            </a:r>
            <a:r>
              <a:rPr lang="cs-CZ" sz="1600" dirty="0"/>
              <a:t> s rozvojem na celoroční provoz</a:t>
            </a:r>
            <a:endParaRPr sz="1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0"/>
          </p:nvPr>
        </p:nvSpPr>
        <p:spPr bwMode="auto">
          <a:xfrm>
            <a:off x="656694" y="1254799"/>
            <a:ext cx="3484999" cy="3511410"/>
          </a:xfrm>
          <a:noFill/>
          <a:ln>
            <a:noFill/>
          </a:ln>
        </p:spPr>
        <p:txBody>
          <a:bodyPr>
            <a:normAutofit/>
          </a:bodyPr>
          <a:lstStyle/>
          <a:p>
            <a:pPr marL="285750" indent="-285750">
              <a:buFont typeface="Arial"/>
              <a:buChar char="•"/>
              <a:defRPr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Podpora ze strany města:</a:t>
            </a:r>
            <a:endParaRPr dirty="0"/>
          </a:p>
          <a:p>
            <a:pPr marL="800100" lvl="1" indent="-285750">
              <a:lnSpc>
                <a:spcPct val="100000"/>
              </a:lnSpc>
              <a:defRPr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Zastupitelstvo města schválilo  v září 2022 dotaci lyžařskému klubu ve výši 800 000 Kč na pořízení nových sněžných děl (nad rámec programové dotace)</a:t>
            </a:r>
            <a:endParaRPr dirty="0"/>
          </a:p>
          <a:p>
            <a:pPr marL="800100" lvl="1" indent="-285750">
              <a:lnSpc>
                <a:spcPct val="100000"/>
              </a:lnSpc>
              <a:defRPr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Lyžařský klub obdržel také řádnou programovou dotaci ve výši 266 200 Kč</a:t>
            </a:r>
            <a:endParaRPr sz="1400" dirty="0">
              <a:latin typeface="NovyJicin-Manrope"/>
              <a:ea typeface="NovyJicin-Manrope"/>
              <a:cs typeface="NovyJicin-Manrope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427985" y="0"/>
            <a:ext cx="4716016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 bwMode="auto">
          <a:xfrm>
            <a:off x="566548" y="385212"/>
            <a:ext cx="3683480" cy="869587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1600" dirty="0"/>
              <a:t>Vstoupit do jednání se zástupci skupiny AGEL za účelem zřízení zubní pohotovosti</a:t>
            </a:r>
            <a:endParaRPr sz="1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0"/>
          </p:nvPr>
        </p:nvSpPr>
        <p:spPr bwMode="auto">
          <a:xfrm>
            <a:off x="656694" y="1254799"/>
            <a:ext cx="3484999" cy="3535686"/>
          </a:xfrm>
        </p:spPr>
        <p:txBody>
          <a:bodyPr>
            <a:normAutofit/>
          </a:bodyPr>
          <a:lstStyle/>
          <a:p>
            <a:pPr marL="285750" indent="-285750">
              <a:buFont typeface="Arial"/>
              <a:buChar char="•"/>
              <a:defRPr/>
            </a:pPr>
            <a:r>
              <a:rPr lang="cs-CZ" sz="1600" dirty="0">
                <a:latin typeface="NovyJicin-Manrope"/>
                <a:ea typeface="NovyJicin-Manrope"/>
                <a:cs typeface="NovyJicin-Manrope"/>
              </a:rPr>
              <a:t>Dosud proběhlo: </a:t>
            </a:r>
            <a:endParaRPr dirty="0"/>
          </a:p>
          <a:p>
            <a:pPr marL="800100" lvl="1" indent="-285750">
              <a:lnSpc>
                <a:spcPct val="100000"/>
              </a:lnSpc>
              <a:defRPr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Jednání s vedením nemocnice AGEL </a:t>
            </a:r>
            <a:endParaRPr dirty="0"/>
          </a:p>
          <a:p>
            <a:pPr marL="800100" lvl="1" indent="-285750">
              <a:defRPr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Město nabídlo poskytnutí dotace, která je vyhrazena na zřízení zubní pohotovosti</a:t>
            </a:r>
            <a:endParaRPr dirty="0"/>
          </a:p>
          <a:p>
            <a:pPr marL="285750" indent="-285750">
              <a:buFont typeface="Arial"/>
              <a:buChar char="•"/>
              <a:defRPr/>
            </a:pPr>
            <a:r>
              <a:rPr lang="cs-CZ" sz="1600" dirty="0">
                <a:latin typeface="NovyJicin-Manrope"/>
                <a:ea typeface="NovyJicin-Manrope"/>
                <a:cs typeface="NovyJicin-Manrope"/>
              </a:rPr>
              <a:t>Aktuálně:</a:t>
            </a:r>
            <a:endParaRPr dirty="0"/>
          </a:p>
          <a:p>
            <a:pPr marL="800100" lvl="1" indent="-285750">
              <a:defRPr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Čeká se na rozhodnutí nemocnice AGEL </a:t>
            </a:r>
            <a:endParaRPr dirty="0"/>
          </a:p>
          <a:p>
            <a:pPr marL="285750" indent="-285750">
              <a:buFont typeface="Arial"/>
              <a:buChar char="•"/>
              <a:defRPr/>
            </a:pPr>
            <a:endParaRPr lang="cs-CZ" sz="1400" dirty="0">
              <a:latin typeface="NovyJicin-Manrope"/>
              <a:ea typeface="NovyJicin-Manrope"/>
              <a:cs typeface="NovyJicin-Manrope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460400" y="-24244"/>
            <a:ext cx="4683600" cy="51677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 bwMode="auto">
          <a:xfrm>
            <a:off x="656696" y="411510"/>
            <a:ext cx="3470979" cy="759197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1600" dirty="0"/>
              <a:t>Zachování příjezdu ke sjezdovce na Svinci ve směru od Loučky</a:t>
            </a:r>
            <a:endParaRPr sz="1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0"/>
          </p:nvPr>
        </p:nvSpPr>
        <p:spPr bwMode="auto">
          <a:xfrm>
            <a:off x="656696" y="1254799"/>
            <a:ext cx="3239164" cy="3640882"/>
          </a:xfrm>
        </p:spPr>
        <p:txBody>
          <a:bodyPr>
            <a:normAutofit/>
          </a:bodyPr>
          <a:lstStyle/>
          <a:p>
            <a:pPr marL="285750" indent="-285750">
              <a:lnSpc>
                <a:spcPct val="100000"/>
              </a:lnSpc>
              <a:buFont typeface="Arial"/>
              <a:buChar char="•"/>
              <a:defRPr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Město podpořilo lyžařský klub při jednání s majiteli pozemků, zatím se však nepodařilo dosáhnout dohody s majiteli.</a:t>
            </a:r>
            <a:endParaRPr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rcRect b="3397"/>
          <a:stretch/>
        </p:blipFill>
        <p:spPr bwMode="auto">
          <a:xfrm>
            <a:off x="4472175" y="0"/>
            <a:ext cx="46836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 bwMode="auto">
          <a:xfrm>
            <a:off x="638766" y="582937"/>
            <a:ext cx="3218457" cy="441959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1600" dirty="0"/>
              <a:t>Opětovné zprůchodnění areálu nemocnice spodní brankou</a:t>
            </a:r>
            <a:endParaRPr sz="1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0"/>
          </p:nvPr>
        </p:nvSpPr>
        <p:spPr bwMode="auto">
          <a:xfrm>
            <a:off x="638766" y="1203598"/>
            <a:ext cx="2709741" cy="3056116"/>
          </a:xfrm>
        </p:spPr>
        <p:txBody>
          <a:bodyPr/>
          <a:lstStyle/>
          <a:p>
            <a:pPr>
              <a:defRPr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Vedení Nemocnice AGEL Nový Jičín rozhodlo na základě žádosti města o zpřístupnění průchodu do areálu nemocnice spodní brankou s platností od 1. 9. 2022</a:t>
            </a:r>
            <a:endParaRPr dirty="0"/>
          </a:p>
          <a:p>
            <a:pPr>
              <a:defRPr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Průchod z ulice Purkyňova je otevřen vždy od pondělí do pátku v čase od 6:00 do 17:30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460400" y="0"/>
            <a:ext cx="46836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 bwMode="auto">
          <a:xfrm>
            <a:off x="638767" y="557180"/>
            <a:ext cx="2997129" cy="441959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sz="1800" dirty="0"/>
              <a:t>Kultivace míst kolem sběrných nádob na odpad</a:t>
            </a:r>
            <a:endParaRPr dirty="0"/>
          </a:p>
        </p:txBody>
      </p:sp>
      <p:sp>
        <p:nvSpPr>
          <p:cNvPr id="9" name="Zástupný symbol pro obsah 3"/>
          <p:cNvSpPr txBox="1"/>
          <p:nvPr/>
        </p:nvSpPr>
        <p:spPr bwMode="auto">
          <a:xfrm>
            <a:off x="638767" y="1320084"/>
            <a:ext cx="2709741" cy="27599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>
              <a:lnSpc>
                <a:spcPct val="90000"/>
              </a:lnSpc>
              <a:spcBef>
                <a:spcPts val="750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1pPr>
            <a:lvl2pPr marL="5143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2pPr>
            <a:lvl3pPr marL="8572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3pPr>
            <a:lvl4pPr marL="12001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4pPr>
            <a:lvl5pPr marL="15430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5pPr>
            <a:lvl6pPr marL="18859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obsah 5"/>
          <p:cNvSpPr txBox="1"/>
          <p:nvPr/>
        </p:nvSpPr>
        <p:spPr bwMode="auto">
          <a:xfrm>
            <a:off x="656696" y="1254799"/>
            <a:ext cx="3168330" cy="2776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>
              <a:lnSpc>
                <a:spcPct val="90000"/>
              </a:lnSpc>
              <a:spcBef>
                <a:spcPts val="750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1pPr>
            <a:lvl2pPr marL="5143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2pPr>
            <a:lvl3pPr marL="8572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3pPr>
            <a:lvl4pPr marL="12001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4pPr>
            <a:lvl5pPr marL="15430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5pPr>
            <a:lvl6pPr marL="18859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defRPr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Každý rok je upraveno několik kontejnerových stání</a:t>
            </a:r>
            <a:endParaRPr dirty="0"/>
          </a:p>
          <a:p>
            <a:pPr marL="285750" indent="-285750">
              <a:defRPr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Pěkným příkladem je například stání na Fibichově náměstí (viz foto)</a:t>
            </a:r>
            <a:endParaRPr dirty="0"/>
          </a:p>
          <a:p>
            <a:pPr marL="285750" indent="-285750">
              <a:defRPr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S úpravou se počítá také v rámci regenerace sídliště Nerudova a Laudonova nádvoří</a:t>
            </a:r>
            <a:endParaRPr dirty="0"/>
          </a:p>
          <a:p>
            <a:pPr marL="285750" indent="-285750">
              <a:defRPr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V následujících letech město plánuje postupné zavádění podzemních kontejnerů</a:t>
            </a:r>
            <a:endParaRPr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0400" y="0"/>
            <a:ext cx="4683600" cy="5143500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 bwMode="auto">
          <a:xfrm>
            <a:off x="631347" y="411510"/>
            <a:ext cx="3340806" cy="441959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sz="1800" dirty="0"/>
              <a:t>Erasmus do všech škol (ZŠ, SŠ)</a:t>
            </a:r>
            <a:endParaRPr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0"/>
          </p:nvPr>
        </p:nvPicPr>
        <p:blipFill>
          <a:blip r:embed="rId2"/>
          <a:stretch/>
        </p:blipFill>
        <p:spPr bwMode="auto">
          <a:xfrm>
            <a:off x="4460400" y="6876"/>
            <a:ext cx="4683600" cy="5136624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 bwMode="auto">
          <a:xfrm>
            <a:off x="631347" y="1097860"/>
            <a:ext cx="3586766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  <a:defRPr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Zapojené střední školy:</a:t>
            </a:r>
            <a:endParaRPr sz="1400" dirty="0">
              <a:latin typeface="NovyJicin-Manrope"/>
              <a:ea typeface="NovyJicin-Manrope"/>
              <a:cs typeface="NovyJicin-Manrope"/>
            </a:endParaRPr>
          </a:p>
          <a:p>
            <a:pPr marL="742950" lvl="1" indent="-285750">
              <a:buFont typeface="Arial"/>
              <a:buChar char="•"/>
              <a:defRPr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Gymnázium, Nový Jičín, příspěvková organizace</a:t>
            </a:r>
            <a:endParaRPr sz="1400" dirty="0">
              <a:latin typeface="NovyJicin-Manrope"/>
              <a:ea typeface="NovyJicin-Manrope"/>
              <a:cs typeface="NovyJicin-Manrope"/>
            </a:endParaRPr>
          </a:p>
          <a:p>
            <a:pPr marL="742950" lvl="1" indent="-285750">
              <a:buFont typeface="Arial"/>
              <a:buChar char="•"/>
              <a:defRPr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Mendelova střední škola, Nový Jičín, příspěvková organizace</a:t>
            </a:r>
            <a:endParaRPr sz="1400" dirty="0">
              <a:latin typeface="NovyJicin-Manrope"/>
              <a:ea typeface="NovyJicin-Manrope"/>
              <a:cs typeface="NovyJicin-Manrope"/>
            </a:endParaRPr>
          </a:p>
          <a:p>
            <a:pPr marL="285750" indent="-285750">
              <a:buFont typeface="Arial"/>
              <a:buChar char="•"/>
              <a:defRPr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Zapojené základní školy</a:t>
            </a:r>
            <a:endParaRPr sz="1400" dirty="0">
              <a:latin typeface="NovyJicin-Manrope"/>
              <a:ea typeface="NovyJicin-Manrope"/>
              <a:cs typeface="NovyJicin-Manrope"/>
            </a:endParaRPr>
          </a:p>
          <a:p>
            <a:pPr marL="742950" lvl="1" indent="-285750">
              <a:buFont typeface="Arial"/>
              <a:buChar char="•"/>
              <a:defRPr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Základní škola Nový Jičín, Tyršova 1, </a:t>
            </a:r>
            <a:r>
              <a:rPr lang="cs-CZ" sz="1400" dirty="0" err="1">
                <a:latin typeface="NovyJicin-Manrope"/>
                <a:ea typeface="NovyJicin-Manrope"/>
                <a:cs typeface="NovyJicin-Manrope"/>
              </a:rPr>
              <a:t>p.o</a:t>
            </a: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.</a:t>
            </a:r>
          </a:p>
          <a:p>
            <a:pPr marL="742950" lvl="1" indent="-285750">
              <a:buFont typeface="Arial"/>
              <a:buChar char="•"/>
              <a:defRPr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Základní škola Nový Jičín, Komenského 66, příspěvková organizace</a:t>
            </a:r>
          </a:p>
          <a:p>
            <a:pPr marL="742950" lvl="1" indent="-285750">
              <a:buFont typeface="Arial"/>
              <a:buChar char="•"/>
              <a:defRPr/>
            </a:pPr>
            <a:endParaRPr lang="cs-CZ" sz="1600" dirty="0"/>
          </a:p>
          <a:p>
            <a:pPr marL="742950" lvl="1" indent="-285750">
              <a:buFont typeface="Arial"/>
              <a:buChar char="•"/>
              <a:defRPr/>
            </a:pPr>
            <a:endParaRPr lang="cs-CZ" sz="1600" dirty="0">
              <a:highlight>
                <a:srgbClr val="FFFF00"/>
              </a:highligh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 bwMode="auto">
          <a:xfrm>
            <a:off x="638766" y="417616"/>
            <a:ext cx="3694975" cy="441959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1600" dirty="0"/>
              <a:t>Uspořádání nových a atraktivních akcí pro mladé – tematické festivaly</a:t>
            </a:r>
            <a:endParaRPr sz="1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0"/>
          </p:nvPr>
        </p:nvSpPr>
        <p:spPr bwMode="auto">
          <a:xfrm>
            <a:off x="658819" y="1059582"/>
            <a:ext cx="3411640" cy="3492159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sz="1400" dirty="0"/>
              <a:t>Každý rok již dnes probíhají například tyto akce, které jsou vhodné i pro mládež:</a:t>
            </a:r>
            <a:endParaRPr dirty="0"/>
          </a:p>
          <a:p>
            <a:pPr lvl="1">
              <a:defRPr/>
            </a:pPr>
            <a:r>
              <a:rPr lang="cs-CZ" sz="1400" dirty="0"/>
              <a:t>Novojičínský Food festival</a:t>
            </a:r>
            <a:endParaRPr dirty="0"/>
          </a:p>
          <a:p>
            <a:pPr lvl="1">
              <a:defRPr/>
            </a:pPr>
            <a:r>
              <a:rPr lang="cs-CZ" sz="1400" dirty="0"/>
              <a:t>Vítání prázdnin &amp; </a:t>
            </a:r>
            <a:r>
              <a:rPr lang="cs-CZ" sz="1400" dirty="0" err="1"/>
              <a:t>Juniáles</a:t>
            </a:r>
            <a:endParaRPr lang="cs-CZ" sz="1400" dirty="0"/>
          </a:p>
          <a:p>
            <a:pPr lvl="1">
              <a:defRPr/>
            </a:pPr>
            <a:r>
              <a:rPr lang="cs-CZ" sz="1400" dirty="0"/>
              <a:t>Festival pod Kaštany</a:t>
            </a:r>
            <a:endParaRPr dirty="0"/>
          </a:p>
          <a:p>
            <a:pPr lvl="1">
              <a:defRPr/>
            </a:pPr>
            <a:r>
              <a:rPr lang="cs-CZ" sz="1400" dirty="0"/>
              <a:t>Slavnosti města Nový Jičín</a:t>
            </a:r>
            <a:endParaRPr dirty="0"/>
          </a:p>
          <a:p>
            <a:pPr lvl="1">
              <a:defRPr/>
            </a:pPr>
            <a:r>
              <a:rPr lang="cs-CZ" sz="1400" dirty="0"/>
              <a:t>Divadelní dílna</a:t>
            </a:r>
            <a:endParaRPr dirty="0"/>
          </a:p>
          <a:p>
            <a:pPr lvl="1">
              <a:defRPr/>
            </a:pPr>
            <a:r>
              <a:rPr lang="cs-CZ" sz="1400" dirty="0"/>
              <a:t>Kouzelný den v </a:t>
            </a:r>
            <a:r>
              <a:rPr lang="cs-CZ" sz="1400" dirty="0" err="1"/>
              <a:t>Hückelových</a:t>
            </a:r>
            <a:r>
              <a:rPr lang="cs-CZ" sz="1400" dirty="0"/>
              <a:t> vilách</a:t>
            </a:r>
            <a:endParaRPr dirty="0"/>
          </a:p>
          <a:p>
            <a:pPr>
              <a:defRPr/>
            </a:pPr>
            <a:r>
              <a:rPr lang="cs-CZ" sz="1400" dirty="0"/>
              <a:t>Diskotéky jsou každoročně pořádány v klubech ve městě</a:t>
            </a:r>
            <a:endParaRPr dirty="0"/>
          </a:p>
          <a:p>
            <a:pPr>
              <a:defRPr/>
            </a:pPr>
            <a:r>
              <a:rPr lang="cs-CZ" sz="1400" dirty="0"/>
              <a:t>Další hudební akce probíhají během letních prázdnin v amfiteátru Skalky</a:t>
            </a:r>
            <a:endParaRPr dirty="0"/>
          </a:p>
          <a:p>
            <a:pPr>
              <a:defRPr/>
            </a:pPr>
            <a:r>
              <a:rPr lang="cs-CZ" sz="1400" dirty="0"/>
              <a:t>Odbor školství uspořádal v roce 2023 anketu mezi žáky a učiteli základních škol, jak jsou spokojeni s kulturou ve městě a o jaký typ akcí by měli zájem. Na jeho základě bude rozhodnuto, zda budou doplněny další akce.</a:t>
            </a:r>
            <a:endParaRPr dirty="0"/>
          </a:p>
          <a:p>
            <a:pPr marL="0" indent="0">
              <a:buNone/>
              <a:defRPr/>
            </a:pP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489587" y="0"/>
            <a:ext cx="46836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 bwMode="auto">
          <a:xfrm>
            <a:off x="606568" y="479907"/>
            <a:ext cx="3508232" cy="441959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1600" dirty="0"/>
              <a:t>Obnovení cvičné tenisové stěny (spodní kurty otevřené veřejnosti)</a:t>
            </a:r>
            <a:endParaRPr sz="1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0"/>
          </p:nvPr>
        </p:nvSpPr>
        <p:spPr bwMode="auto">
          <a:xfrm>
            <a:off x="622525" y="1203598"/>
            <a:ext cx="2844969" cy="3294375"/>
          </a:xfrm>
        </p:spPr>
        <p:txBody>
          <a:bodyPr/>
          <a:lstStyle/>
          <a:p>
            <a:pPr>
              <a:defRPr/>
            </a:pPr>
            <a:r>
              <a:rPr lang="cs-CZ" sz="1400" dirty="0"/>
              <a:t>Dne 11. listopadu byla dokončena rekonstrukce hřiště u základní školy Dlouhá, jehož součástí je i nová cvičná tenisová stěna</a:t>
            </a:r>
            <a:r>
              <a:rPr lang="cs-CZ" dirty="0"/>
              <a:t> </a:t>
            </a:r>
            <a:endParaRPr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460400" y="0"/>
            <a:ext cx="46836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Zástupný text 2"/>
          <p:cNvSpPr>
            <a:spLocks noGrp="1"/>
          </p:cNvSpPr>
          <p:nvPr>
            <p:ph type="body" sz="quarter" idx="10"/>
          </p:nvPr>
        </p:nvSpPr>
        <p:spPr bwMode="auto">
          <a:xfrm>
            <a:off x="725528" y="1888945"/>
            <a:ext cx="7548522" cy="1531961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/>
              <a:t>Děkujeme za pozornost.</a:t>
            </a:r>
            <a:endParaRPr/>
          </a:p>
          <a:p>
            <a:pPr>
              <a:defRPr/>
            </a:pPr>
            <a:endParaRPr lang="cs-CZ"/>
          </a:p>
          <a:p>
            <a:pPr>
              <a:defRPr/>
            </a:pPr>
            <a:endParaRPr lang="cs-CZ"/>
          </a:p>
        </p:txBody>
      </p:sp>
      <p:sp>
        <p:nvSpPr>
          <p:cNvPr id="4" name="Podnadpis 1"/>
          <p:cNvSpPr>
            <a:spLocks noGrp="1"/>
          </p:cNvSpPr>
          <p:nvPr>
            <p:ph type="subTitle" idx="1"/>
          </p:nvPr>
        </p:nvSpPr>
        <p:spPr bwMode="auto">
          <a:xfrm>
            <a:off x="636627" y="4226695"/>
            <a:ext cx="7599448" cy="534655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u="sng">
                <a:hlinkClick r:id="rId2" tooltip="https://www.novyjicin.cz/zdravemesto/"/>
              </a:rPr>
              <a:t>www.novyjicin.cz/zdravemesto</a:t>
            </a:r>
            <a:endParaRPr lang="cs-CZ"/>
          </a:p>
          <a:p>
            <a:pPr>
              <a:defRPr/>
            </a:pPr>
            <a:r>
              <a:rPr lang="cs-CZ" u="sng">
                <a:hlinkClick r:id="rId3" tooltip="http://www.facebook.com/zdravemestonovyjicin"/>
              </a:rPr>
              <a:t>www.facebook.com/zdravemestonovyjicin</a:t>
            </a:r>
            <a:r>
              <a:rPr lang="cs-CZ"/>
              <a:t>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Franklin Gothic">
      <a:majorFont>
        <a:latin typeface="Franklin Gothic Medium"/>
        <a:ea typeface="Arial"/>
        <a:cs typeface="Arial"/>
      </a:majorFont>
      <a:minorFont>
        <a:latin typeface="Franklin Gothic Book"/>
        <a:ea typeface="Arial"/>
        <a:cs typeface="Arial"/>
      </a:minorFont>
    </a:fontScheme>
    <a:fmtScheme name="Motiv 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novyjicin</Template>
  <TotalTime>49</TotalTime>
  <Words>798</Words>
  <Application>Microsoft Office PowerPoint</Application>
  <DocSecurity>0</DocSecurity>
  <PresentationFormat>Předvádění na obrazovce (16:9)</PresentationFormat>
  <Paragraphs>157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20" baseType="lpstr">
      <vt:lpstr>Arial</vt:lpstr>
      <vt:lpstr>Franklin Gothic Book</vt:lpstr>
      <vt:lpstr>NovyJicin-Manrope</vt:lpstr>
      <vt:lpstr>NovyJicin-Manrope ExtraBold</vt:lpstr>
      <vt:lpstr>NovyJicin-Manrope Light</vt:lpstr>
      <vt:lpstr>Open Sans</vt:lpstr>
      <vt:lpstr>Motiv Office</vt:lpstr>
      <vt:lpstr>Prezentace aplikace PowerPoint</vt:lpstr>
      <vt:lpstr>Veřejné fórum 2022</vt:lpstr>
      <vt:lpstr>Schválené priority z VF 2022</vt:lpstr>
      <vt:lpstr>Vyřazené návrhy na 11. a 12. místě, které obdržely nejméně hlasů</vt:lpstr>
      <vt:lpstr>Pomoc a podpora města pro zachování skiareálu s rozvojem na celoroční provoz</vt:lpstr>
      <vt:lpstr>Vstoupit do jednání se zástupci skupiny AGEL za účelem zřízení zubní pohotovosti</vt:lpstr>
      <vt:lpstr>Zachování příjezdu ke sjezdovce na Svinci ve směru od Loučky</vt:lpstr>
      <vt:lpstr>Opětovné zprůchodnění areálu nemocnice spodní brankou</vt:lpstr>
      <vt:lpstr>Kultivace míst kolem sběrných nádob na odpad</vt:lpstr>
      <vt:lpstr>Erasmus do všech škol (ZŠ, SŠ)</vt:lpstr>
      <vt:lpstr>Uspořádání nových a atraktivních akcí pro mladé – tematické festivaly</vt:lpstr>
      <vt:lpstr>Obnovení cvičné tenisové stěny (spodní kurty otevřené veřejnosti)</vt:lpstr>
      <vt:lpstr>Prezentace aplikace PowerPoint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subject/>
  <dc:creator>Petr Čaník</dc:creator>
  <cp:keywords/>
  <dc:description/>
  <cp:lastModifiedBy>Markéta Jánošíková</cp:lastModifiedBy>
  <cp:revision>131</cp:revision>
  <dcterms:created xsi:type="dcterms:W3CDTF">2020-09-13T09:53:43Z</dcterms:created>
  <dcterms:modified xsi:type="dcterms:W3CDTF">2023-04-11T12:04:43Z</dcterms:modified>
  <cp:category/>
  <dc:identifier/>
  <cp:contentStatus/>
  <dc:language/>
  <cp:version/>
</cp:coreProperties>
</file>