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0" r:id="rId2"/>
    <p:sldId id="258" r:id="rId3"/>
    <p:sldId id="262" r:id="rId4"/>
    <p:sldId id="268" r:id="rId5"/>
    <p:sldId id="307" r:id="rId6"/>
    <p:sldId id="308" r:id="rId7"/>
    <p:sldId id="309" r:id="rId8"/>
    <p:sldId id="311" r:id="rId9"/>
    <p:sldId id="310" r:id="rId10"/>
    <p:sldId id="312" r:id="rId11"/>
    <p:sldId id="313" r:id="rId12"/>
    <p:sldId id="297" r:id="rId13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C0B4B90-8F7F-5CD2-08FA-131C0100D881}" name="Ondřej Syrovátka" initials="OS" userId="b492393f53487d2b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232B"/>
    <a:srgbClr val="FFFF00"/>
    <a:srgbClr val="1FB24B"/>
    <a:srgbClr val="B026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165" autoAdjust="0"/>
    <p:restoredTop sz="96326"/>
  </p:normalViewPr>
  <p:slideViewPr>
    <p:cSldViewPr snapToGrid="0" snapToObjects="1">
      <p:cViewPr varScale="1">
        <p:scale>
          <a:sx n="148" d="100"/>
          <a:sy n="148" d="100"/>
        </p:scale>
        <p:origin x="108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69" d="100"/>
          <a:sy n="169" d="100"/>
        </p:scale>
        <p:origin x="5400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="" xmlns:a16="http://schemas.microsoft.com/office/drawing/2014/main" id="{55D93A45-9556-324E-A12A-64F55EB908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="" xmlns:a16="http://schemas.microsoft.com/office/drawing/2014/main" id="{F7598454-E185-1740-8162-2D57B9CA0E6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DE20BC-E0EA-C44B-AFF3-3A565337FD80}" type="datetimeFigureOut">
              <a:rPr lang="cs-CZ" smtClean="0"/>
              <a:t>05.04.2023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="" xmlns:a16="http://schemas.microsoft.com/office/drawing/2014/main" id="{D462A273-FC4F-F64A-9DC6-A860A73CDEF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="" xmlns:a16="http://schemas.microsoft.com/office/drawing/2014/main" id="{BA2C48B1-27E6-9242-8BFE-E96E73B593F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C7A9FA-6246-4843-9F4F-660DE3DCE0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70017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0A3392-A768-4744-8F87-571F0E5DA481}" type="datetimeFigureOut">
              <a:rPr lang="cs-CZ" smtClean="0"/>
              <a:t>05.04.2023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EE84C6-8B03-354A-8A28-2B51E8C770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0131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7574" y="4231222"/>
            <a:ext cx="7599448" cy="534655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buNone/>
              <a:defRPr sz="1125" b="0" i="0">
                <a:solidFill>
                  <a:schemeClr val="bg1"/>
                </a:solidFill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dirty="0"/>
              <a:t>Autor prezentace</a:t>
            </a:r>
          </a:p>
          <a:p>
            <a:r>
              <a:rPr lang="cs-CZ" dirty="0"/>
              <a:t>Datum prezentace</a:t>
            </a:r>
            <a:endParaRPr lang="en-US" dirty="0"/>
          </a:p>
        </p:txBody>
      </p:sp>
      <p:sp>
        <p:nvSpPr>
          <p:cNvPr id="10" name="Zástupný text 9">
            <a:extLst>
              <a:ext uri="{FF2B5EF4-FFF2-40B4-BE49-F238E27FC236}">
                <a16:creationId xmlns="" xmlns:a16="http://schemas.microsoft.com/office/drawing/2014/main" id="{E3C40DB0-9E24-9F44-9648-8FAA39208D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8278" y="1783496"/>
            <a:ext cx="7594217" cy="1320404"/>
          </a:xfrm>
        </p:spPr>
        <p:txBody>
          <a:bodyPr/>
          <a:lstStyle>
            <a:lvl1pPr marL="0" indent="0" algn="l">
              <a:lnSpc>
                <a:spcPct val="110000"/>
              </a:lnSpc>
              <a:buNone/>
              <a:defRPr sz="3000" b="1" i="0">
                <a:solidFill>
                  <a:schemeClr val="bg1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</a:lstStyle>
          <a:p>
            <a:pPr lvl="0"/>
            <a:r>
              <a:rPr lang="cs-CZ" dirty="0"/>
              <a:t>Nadpis </a:t>
            </a:r>
            <a:r>
              <a:rPr lang="cs-CZ" dirty="0" err="1"/>
              <a:t>powerpointové</a:t>
            </a:r>
            <a:r>
              <a:rPr lang="cs-CZ" dirty="0"/>
              <a:t> prezentace</a:t>
            </a:r>
          </a:p>
        </p:txBody>
      </p:sp>
    </p:spTree>
    <p:extLst>
      <p:ext uri="{BB962C8B-B14F-4D97-AF65-F5344CB8AC3E}">
        <p14:creationId xmlns:p14="http://schemas.microsoft.com/office/powerpoint/2010/main" val="298989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kladní rozložení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639453" y="4567377"/>
            <a:ext cx="6151099" cy="190912"/>
          </a:xfrm>
        </p:spPr>
        <p:txBody>
          <a:bodyPr>
            <a:normAutofit/>
          </a:bodyPr>
          <a:lstStyle>
            <a:lvl1pPr marL="0" indent="0" algn="r">
              <a:buNone/>
              <a:defRPr sz="900" b="1" i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dirty="0"/>
              <a:t>Kliknutím lze upravit styl předlohy.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38766" y="273845"/>
            <a:ext cx="7945597" cy="441959"/>
          </a:xfrm>
        </p:spPr>
        <p:txBody>
          <a:bodyPr>
            <a:normAutofit/>
          </a:bodyPr>
          <a:lstStyle>
            <a:lvl1pPr>
              <a:defRPr sz="2250" b="1" i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</a:lstStyle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idx="10"/>
          </p:nvPr>
        </p:nvSpPr>
        <p:spPr>
          <a:xfrm>
            <a:off x="638766" y="775812"/>
            <a:ext cx="7945598" cy="36390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1pPr>
            <a:lvl2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2pPr>
            <a:lvl3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3pPr>
            <a:lvl4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4pPr>
            <a:lvl5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5pPr>
          </a:lstStyle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37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horizontální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639453" y="4567377"/>
            <a:ext cx="6151099" cy="190912"/>
          </a:xfrm>
        </p:spPr>
        <p:txBody>
          <a:bodyPr>
            <a:normAutofit/>
          </a:bodyPr>
          <a:lstStyle>
            <a:lvl1pPr marL="0" indent="0" algn="r">
              <a:buNone/>
              <a:defRPr sz="900" b="1" i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dirty="0"/>
              <a:t>Název </a:t>
            </a:r>
            <a:r>
              <a:rPr lang="cs-CZ" dirty="0" err="1"/>
              <a:t>powerpointové</a:t>
            </a:r>
            <a:r>
              <a:rPr lang="cs-CZ" dirty="0"/>
              <a:t> prezentace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661176" y="2956277"/>
            <a:ext cx="3819645" cy="759197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250" b="1" i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</a:lstStyle>
          <a:p>
            <a:r>
              <a:rPr lang="cs-CZ" dirty="0"/>
              <a:t>Základní údaje </a:t>
            </a:r>
            <a:br>
              <a:rPr lang="cs-CZ" dirty="0"/>
            </a:br>
            <a:r>
              <a:rPr lang="cs-CZ" dirty="0"/>
              <a:t>o městě Nový Jičín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idx="10" hasCustomPrompt="1"/>
          </p:nvPr>
        </p:nvSpPr>
        <p:spPr>
          <a:xfrm>
            <a:off x="4930394" y="2956278"/>
            <a:ext cx="3860157" cy="1458560"/>
          </a:xfrm>
          <a:prstGeom prst="rect">
            <a:avLst/>
          </a:prstGeom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 smtClean="0">
                <a:effectLst/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1pPr>
            <a:lvl2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2pPr>
            <a:lvl3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3pPr>
            <a:lvl4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4pPr>
            <a:lvl5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5pPr>
          </a:lstStyle>
          <a:p>
            <a:pPr lvl="0"/>
            <a:r>
              <a:rPr lang="cs-CZ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Město Nový Jičín leží v severovýchodní části České republiky v Moravskoslezském kraji. První písemná zpráva o městě pochází z roku 1313. Město je správní, hospodářské a kulturní centrum novojičínského regionu. Městem protéká říčka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Jičínka</a:t>
            </a:r>
            <a:r>
              <a:rPr lang="cs-CZ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a potok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Grasmanka</a:t>
            </a:r>
            <a:r>
              <a:rPr lang="cs-CZ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Z dopravního hlediska je poloha města vcelku příznivá. Jeho polohu lze považovat za strategickou vzhledem k jejímu umístění v koridoru Moravské brány.</a:t>
            </a:r>
            <a:endParaRPr lang="en-US" dirty="0"/>
          </a:p>
        </p:txBody>
      </p:sp>
      <p:sp>
        <p:nvSpPr>
          <p:cNvPr id="9" name="Zástupný symbol obrázku 5">
            <a:extLst>
              <a:ext uri="{FF2B5EF4-FFF2-40B4-BE49-F238E27FC236}">
                <a16:creationId xmlns="" xmlns:a16="http://schemas.microsoft.com/office/drawing/2014/main" id="{526BF8D8-E57F-4942-B6E9-23E175D79CF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1"/>
            <a:ext cx="9144000" cy="2571749"/>
          </a:xfrm>
        </p:spPr>
        <p:txBody>
          <a:bodyPr/>
          <a:lstStyle>
            <a:lvl1pPr>
              <a:buNone/>
              <a:defRPr/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5029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vertikální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656695" y="385212"/>
            <a:ext cx="3484999" cy="759197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250" b="1" i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</a:lstStyle>
          <a:p>
            <a:r>
              <a:rPr lang="cs-CZ" dirty="0"/>
              <a:t>Základní údaje </a:t>
            </a:r>
            <a:br>
              <a:rPr lang="cs-CZ" dirty="0"/>
            </a:br>
            <a:r>
              <a:rPr lang="cs-CZ" dirty="0"/>
              <a:t>o městě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idx="10" hasCustomPrompt="1"/>
          </p:nvPr>
        </p:nvSpPr>
        <p:spPr>
          <a:xfrm>
            <a:off x="656695" y="1254799"/>
            <a:ext cx="3484999" cy="2994557"/>
          </a:xfrm>
          <a:prstGeom prst="rect">
            <a:avLst/>
          </a:prstGeom>
        </p:spPr>
        <p:txBody>
          <a:bodyPr vert="horz" wrap="square" lIns="36000" tIns="36000" rIns="36000" bIns="36000" rtlCol="0">
            <a:normAutofit/>
          </a:bodyPr>
          <a:lstStyle>
            <a:lvl1pPr marL="0" indent="0" algn="l" defTabSz="270000">
              <a:lnSpc>
                <a:spcPct val="130000"/>
              </a:lnSpc>
              <a:spcBef>
                <a:spcPts val="0"/>
              </a:spcBef>
              <a:buFontTx/>
              <a:buNone/>
              <a:defRPr lang="cs-CZ" sz="750" b="0" i="0" smtClean="0">
                <a:effectLst/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1pPr>
            <a:lvl2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2pPr>
            <a:lvl3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3pPr>
            <a:lvl4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4pPr>
            <a:lvl5pPr>
              <a:defRPr b="0" i="0"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5pPr>
          </a:lstStyle>
          <a:p>
            <a:pPr lvl="0"/>
            <a:r>
              <a:rPr lang="cs-CZ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Město Nový Jičín leží v severovýchodní části České republiky v Moravskoslezském kraji. První písemná zpráva o městě pochází z roku 1313. Město je správní, hospodářské a kulturní centrum novojičínského regionu. Městem protéká říčka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Jičínka</a:t>
            </a:r>
            <a:r>
              <a:rPr lang="cs-CZ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a potok </a:t>
            </a:r>
            <a:r>
              <a:rPr lang="cs-CZ" b="0" i="0" dirty="0" err="1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Grasmanka</a:t>
            </a:r>
            <a:r>
              <a:rPr lang="cs-CZ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Z dopravního hlediska je poloha města vcelku příznivá. Jeho polohu lze považovat za strategickou vzhledem k jejímu umístění v koridoru Moravské brány.</a:t>
            </a:r>
            <a:endParaRPr lang="en-US" dirty="0"/>
          </a:p>
        </p:txBody>
      </p:sp>
      <p:sp>
        <p:nvSpPr>
          <p:cNvPr id="9" name="Zástupný symbol obrázku 5">
            <a:extLst>
              <a:ext uri="{FF2B5EF4-FFF2-40B4-BE49-F238E27FC236}">
                <a16:creationId xmlns="" xmlns:a16="http://schemas.microsoft.com/office/drawing/2014/main" id="{526BF8D8-E57F-4942-B6E9-23E175D79CF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572001" y="1"/>
            <a:ext cx="4571999" cy="5143499"/>
          </a:xfrm>
        </p:spPr>
        <p:txBody>
          <a:bodyPr/>
          <a:lstStyle>
            <a:lvl1pPr>
              <a:buNone/>
              <a:defRPr/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0030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tak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9161" y="4361438"/>
            <a:ext cx="7599448" cy="404439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750" b="0" i="0">
                <a:solidFill>
                  <a:schemeClr val="bg1"/>
                </a:solidFill>
                <a:latin typeface="NovyJicin-Manrope Light" pitchFamily="2" charset="-128"/>
                <a:ea typeface="NovyJicin-Manrope Light" pitchFamily="2" charset="-128"/>
                <a:cs typeface="NovyJicin-Manrope Light" pitchFamily="2" charset="-128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dirty="0" err="1"/>
              <a:t>www.novyjicin.cz</a:t>
            </a:r>
            <a:endParaRPr lang="cs-CZ" dirty="0"/>
          </a:p>
          <a:p>
            <a:r>
              <a:rPr lang="cs-CZ" dirty="0" err="1"/>
              <a:t>facebook.com</a:t>
            </a:r>
            <a:r>
              <a:rPr lang="cs-CZ" dirty="0"/>
              <a:t>/</a:t>
            </a:r>
            <a:r>
              <a:rPr lang="cs-CZ" dirty="0" err="1"/>
              <a:t>novyjicin</a:t>
            </a:r>
            <a:endParaRPr lang="en-US" dirty="0"/>
          </a:p>
        </p:txBody>
      </p:sp>
      <p:sp>
        <p:nvSpPr>
          <p:cNvPr id="10" name="Zástupný text 9">
            <a:extLst>
              <a:ext uri="{FF2B5EF4-FFF2-40B4-BE49-F238E27FC236}">
                <a16:creationId xmlns="" xmlns:a16="http://schemas.microsoft.com/office/drawing/2014/main" id="{E3C40DB0-9E24-9F44-9648-8FAA39208D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6178" y="1783496"/>
            <a:ext cx="7594217" cy="560378"/>
          </a:xfrm>
        </p:spPr>
        <p:txBody>
          <a:bodyPr/>
          <a:lstStyle>
            <a:lvl1pPr algn="l">
              <a:lnSpc>
                <a:spcPct val="110000"/>
              </a:lnSpc>
              <a:buNone/>
              <a:defRPr sz="3000" b="1" i="0">
                <a:solidFill>
                  <a:schemeClr val="bg1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</a:lstStyle>
          <a:p>
            <a:pPr lvl="0"/>
            <a:r>
              <a:rPr lang="cs-CZ" dirty="0"/>
              <a:t>Kontakt</a:t>
            </a:r>
          </a:p>
        </p:txBody>
      </p:sp>
      <p:sp>
        <p:nvSpPr>
          <p:cNvPr id="5" name="Zástupný text 9">
            <a:extLst>
              <a:ext uri="{FF2B5EF4-FFF2-40B4-BE49-F238E27FC236}">
                <a16:creationId xmlns="" xmlns:a16="http://schemas.microsoft.com/office/drawing/2014/main" id="{D041CB2B-9BF3-A246-AC6F-E890528D423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36178" y="2373589"/>
            <a:ext cx="7594217" cy="1819340"/>
          </a:xfrm>
        </p:spPr>
        <p:txBody>
          <a:bodyPr/>
          <a:lstStyle>
            <a:lvl1pPr algn="l">
              <a:lnSpc>
                <a:spcPct val="110000"/>
              </a:lnSpc>
              <a:buNone/>
              <a:defRPr lang="cs-CZ" sz="750" b="0" i="0" smtClean="0">
                <a:solidFill>
                  <a:schemeClr val="bg1"/>
                </a:solidFill>
                <a:effectLst/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1pPr>
          </a:lstStyle>
          <a:p>
            <a:pPr lvl="0"/>
            <a:r>
              <a:rPr lang="cs-CZ" dirty="0"/>
              <a:t>Městský úřad Nový Jičín</a:t>
            </a:r>
          </a:p>
          <a:p>
            <a:pPr lvl="0"/>
            <a:r>
              <a:rPr lang="cs-CZ" dirty="0"/>
              <a:t>Masarykovo nám. 1/1</a:t>
            </a:r>
          </a:p>
          <a:p>
            <a:pPr lvl="0"/>
            <a:r>
              <a:rPr lang="cs-CZ" dirty="0"/>
              <a:t>741 01 Nový Jičín</a:t>
            </a:r>
          </a:p>
        </p:txBody>
      </p:sp>
    </p:spTree>
    <p:extLst>
      <p:ext uri="{BB962C8B-B14F-4D97-AF65-F5344CB8AC3E}">
        <p14:creationId xmlns:p14="http://schemas.microsoft.com/office/powerpoint/2010/main" val="4174109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628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5" r:id="rId3"/>
    <p:sldLayoutId id="2147483676" r:id="rId4"/>
    <p:sldLayoutId id="2147483674" r:id="rId5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b="0" i="0" kern="1200">
          <a:solidFill>
            <a:schemeClr val="tx1"/>
          </a:solidFill>
          <a:latin typeface="NovyJicin-Manrope" pitchFamily="2" charset="-128"/>
          <a:ea typeface="NovyJicin-Manrope" pitchFamily="2" charset="-128"/>
          <a:cs typeface="NovyJicin-Manrope" pitchFamily="2" charset="-128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050" b="0" i="0" kern="1200">
          <a:solidFill>
            <a:schemeClr val="tx1"/>
          </a:solidFill>
          <a:latin typeface="NovyJicin-Manrope" pitchFamily="2" charset="-128"/>
          <a:ea typeface="NovyJicin-Manrope" pitchFamily="2" charset="-128"/>
          <a:cs typeface="NovyJicin-Manrope" pitchFamily="2" charset="-128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050" b="0" i="0" kern="1200">
          <a:solidFill>
            <a:schemeClr val="tx1"/>
          </a:solidFill>
          <a:latin typeface="NovyJicin-Manrope" pitchFamily="2" charset="-128"/>
          <a:ea typeface="NovyJicin-Manrope" pitchFamily="2" charset="-128"/>
          <a:cs typeface="NovyJicin-Manrope" pitchFamily="2" charset="-128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050" b="0" i="0" kern="1200">
          <a:solidFill>
            <a:schemeClr val="tx1"/>
          </a:solidFill>
          <a:latin typeface="NovyJicin-Manrope" pitchFamily="2" charset="-128"/>
          <a:ea typeface="NovyJicin-Manrope" pitchFamily="2" charset="-128"/>
          <a:cs typeface="NovyJicin-Manrope" pitchFamily="2" charset="-128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050" b="0" i="0" kern="1200">
          <a:solidFill>
            <a:schemeClr val="tx1"/>
          </a:solidFill>
          <a:latin typeface="NovyJicin-Manrope" pitchFamily="2" charset="-128"/>
          <a:ea typeface="NovyJicin-Manrope" pitchFamily="2" charset="-128"/>
          <a:cs typeface="NovyJicin-Manrope" pitchFamily="2" charset="-128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050" b="0" i="0" kern="1200">
          <a:solidFill>
            <a:schemeClr val="tx1"/>
          </a:solidFill>
          <a:latin typeface="NovyJicin-Manrope" pitchFamily="2" charset="-128"/>
          <a:ea typeface="NovyJicin-Manrope" pitchFamily="2" charset="-128"/>
          <a:cs typeface="NovyJicin-Manrope" pitchFamily="2" charset="-128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zdravemestonovyjicin" TargetMode="External"/><Relationship Id="rId2" Type="http://schemas.openxmlformats.org/officeDocument/2006/relationships/hyperlink" Target="https://www.novyjicin.cz/zdravemesto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>
            <a:extLst>
              <a:ext uri="{FF2B5EF4-FFF2-40B4-BE49-F238E27FC236}">
                <a16:creationId xmlns="" xmlns:a16="http://schemas.microsoft.com/office/drawing/2014/main" id="{5C67F343-45A7-A340-9491-A583F2D26A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6627" y="4226695"/>
            <a:ext cx="7599448" cy="534655"/>
          </a:xfrm>
        </p:spPr>
        <p:txBody>
          <a:bodyPr>
            <a:normAutofit fontScale="92500"/>
          </a:bodyPr>
          <a:lstStyle/>
          <a:p>
            <a:r>
              <a:rPr lang="cs-CZ" dirty="0"/>
              <a:t>Veřejné fórum 2023</a:t>
            </a:r>
          </a:p>
          <a:p>
            <a:r>
              <a:rPr lang="cs-CZ" dirty="0"/>
              <a:t>Mgr. Stanislav Kopecký (starosta), Mgr. Ondřej Syrovátka (místostarosta a politik Zdravého města a MA21)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6ECBD63E-2A69-1E4B-9472-75642ACA13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6627" y="1805769"/>
            <a:ext cx="6876466" cy="1531961"/>
          </a:xfrm>
        </p:spPr>
        <p:txBody>
          <a:bodyPr/>
          <a:lstStyle/>
          <a:p>
            <a:r>
              <a:rPr lang="cs-CZ" dirty="0"/>
              <a:t>Plnění priorit z Veřejného fóra</a:t>
            </a:r>
          </a:p>
          <a:p>
            <a:r>
              <a:rPr lang="cs-CZ" sz="4400" dirty="0"/>
              <a:t>2017 - 2019</a:t>
            </a:r>
          </a:p>
        </p:txBody>
      </p:sp>
    </p:spTree>
    <p:extLst>
      <p:ext uri="{BB962C8B-B14F-4D97-AF65-F5344CB8AC3E}">
        <p14:creationId xmlns:p14="http://schemas.microsoft.com/office/powerpoint/2010/main" val="461167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>
            <a:extLst>
              <a:ext uri="{FF2B5EF4-FFF2-40B4-BE49-F238E27FC236}">
                <a16:creationId xmlns="" xmlns:a16="http://schemas.microsoft.com/office/drawing/2014/main" id="{088DCF51-E298-9647-8550-A6CA77B66F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1434" y="4575655"/>
            <a:ext cx="4613324" cy="190912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2017 - 2019</a:t>
            </a:r>
          </a:p>
        </p:txBody>
      </p:sp>
      <p:sp>
        <p:nvSpPr>
          <p:cNvPr id="3" name="Nadpis 2">
            <a:extLst>
              <a:ext uri="{FF2B5EF4-FFF2-40B4-BE49-F238E27FC236}">
                <a16:creationId xmlns="" xmlns:a16="http://schemas.microsoft.com/office/drawing/2014/main" id="{F8745CEC-EB79-4A48-A6A2-9AAB3F6D6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787" y="273845"/>
            <a:ext cx="5893487" cy="441959"/>
          </a:xfrm>
        </p:spPr>
        <p:txBody>
          <a:bodyPr/>
          <a:lstStyle/>
          <a:p>
            <a:r>
              <a:rPr lang="cs-CZ" dirty="0"/>
              <a:t>Veřejná fóra v předešlých letech</a:t>
            </a:r>
            <a:endParaRPr lang="cs-CZ" b="1" dirty="0">
              <a:latin typeface="NovyJicin-Manrope ExtraBold" pitchFamily="2" charset="-128"/>
              <a:ea typeface="NovyJicin-Manrope ExtraBold" pitchFamily="2" charset="-128"/>
              <a:cs typeface="NovyJicin-Manrope ExtraBold" pitchFamily="2" charset="-128"/>
            </a:endParaRP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FD94CF60-A900-DC47-8EF3-821FD58FFFB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33788" y="903803"/>
            <a:ext cx="7921737" cy="3351792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30000"/>
              </a:lnSpc>
            </a:pPr>
            <a:r>
              <a:rPr lang="cs-CZ" sz="14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2017</a:t>
            </a:r>
          </a:p>
          <a:p>
            <a:pPr lvl="1">
              <a:lnSpc>
                <a:spcPct val="130000"/>
              </a:lnSpc>
            </a:pPr>
            <a:r>
              <a:rPr lang="cs-CZ" sz="14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16. května 2017, 1. Veřejné fórum (VF) v Novém Jičíně</a:t>
            </a:r>
          </a:p>
          <a:p>
            <a:pPr>
              <a:lnSpc>
                <a:spcPct val="130000"/>
              </a:lnSpc>
            </a:pPr>
            <a:r>
              <a:rPr lang="cs-CZ" sz="14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2018</a:t>
            </a:r>
          </a:p>
          <a:p>
            <a:pPr lvl="1">
              <a:lnSpc>
                <a:spcPct val="130000"/>
              </a:lnSpc>
            </a:pPr>
            <a:r>
              <a:rPr lang="cs-CZ" sz="14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15. května 2018, poprvé zařazen stůl pro mládež</a:t>
            </a:r>
          </a:p>
          <a:p>
            <a:pPr>
              <a:lnSpc>
                <a:spcPct val="130000"/>
              </a:lnSpc>
            </a:pPr>
            <a:r>
              <a:rPr lang="cs-CZ" sz="14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2019</a:t>
            </a:r>
          </a:p>
          <a:p>
            <a:pPr lvl="1">
              <a:lnSpc>
                <a:spcPct val="130000"/>
              </a:lnSpc>
            </a:pPr>
            <a:r>
              <a:rPr lang="cs-CZ" sz="14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25. dubna 2019, součástí akce prezentace Projektů pro Nový Jičín 2019</a:t>
            </a:r>
          </a:p>
          <a:p>
            <a:pPr>
              <a:lnSpc>
                <a:spcPct val="130000"/>
              </a:lnSpc>
            </a:pPr>
            <a:r>
              <a:rPr lang="cs-CZ" sz="14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2020</a:t>
            </a:r>
          </a:p>
          <a:p>
            <a:pPr lvl="1">
              <a:lnSpc>
                <a:spcPct val="130000"/>
              </a:lnSpc>
            </a:pPr>
            <a:r>
              <a:rPr lang="cs-CZ" sz="14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zrušeno kvůli opatřením v souvislosti s pandemií COVID-19</a:t>
            </a:r>
          </a:p>
          <a:p>
            <a:pPr>
              <a:lnSpc>
                <a:spcPct val="130000"/>
              </a:lnSpc>
            </a:pPr>
            <a:r>
              <a:rPr lang="cs-CZ" sz="14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2021</a:t>
            </a:r>
          </a:p>
          <a:p>
            <a:pPr lvl="1">
              <a:lnSpc>
                <a:spcPct val="130000"/>
              </a:lnSpc>
            </a:pPr>
            <a:r>
              <a:rPr lang="cs-CZ" sz="14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namísto VF proběhlo dotazníkové šetření (přes 600 zapojených občanů) a online veřejné projednání zaměřené na budoucnost města v souvislosti s připravovaným Strategickým plánem rozvoje města 2021–2027</a:t>
            </a:r>
          </a:p>
          <a:p>
            <a:pPr>
              <a:lnSpc>
                <a:spcPct val="130000"/>
              </a:lnSpc>
            </a:pPr>
            <a:r>
              <a:rPr lang="cs-CZ" sz="14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2022</a:t>
            </a:r>
          </a:p>
          <a:p>
            <a:pPr lvl="1">
              <a:lnSpc>
                <a:spcPct val="130000"/>
              </a:lnSpc>
            </a:pPr>
            <a:r>
              <a:rPr lang="cs-CZ" sz="14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10. května 2022, Veřejné fórum proběhlo po dvou leté pauze</a:t>
            </a:r>
          </a:p>
        </p:txBody>
      </p:sp>
    </p:spTree>
    <p:extLst>
      <p:ext uri="{BB962C8B-B14F-4D97-AF65-F5344CB8AC3E}">
        <p14:creationId xmlns:p14="http://schemas.microsoft.com/office/powerpoint/2010/main" val="3377570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>
            <a:extLst>
              <a:ext uri="{FF2B5EF4-FFF2-40B4-BE49-F238E27FC236}">
                <a16:creationId xmlns="" xmlns:a16="http://schemas.microsoft.com/office/drawing/2014/main" id="{EAFE23BF-9661-9E4E-90EB-2AB2F791D74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2017 - 2019</a:t>
            </a:r>
          </a:p>
        </p:txBody>
      </p:sp>
      <p:sp>
        <p:nvSpPr>
          <p:cNvPr id="3" name="Nadpis 2">
            <a:extLst>
              <a:ext uri="{FF2B5EF4-FFF2-40B4-BE49-F238E27FC236}">
                <a16:creationId xmlns="" xmlns:a16="http://schemas.microsoft.com/office/drawing/2014/main" id="{447E0468-E42C-5C4F-8499-F2FD0AB7D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175" y="2956278"/>
            <a:ext cx="3988097" cy="467376"/>
          </a:xfrm>
        </p:spPr>
        <p:txBody>
          <a:bodyPr>
            <a:normAutofit/>
          </a:bodyPr>
          <a:lstStyle/>
          <a:p>
            <a:r>
              <a:rPr lang="cs-CZ" sz="2000" dirty="0"/>
              <a:t>Veřejné fórum 2017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4132B12F-5764-AE42-93C1-46BF7F0DB01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930395" y="2956959"/>
            <a:ext cx="3860157" cy="1705874"/>
          </a:xfrm>
        </p:spPr>
        <p:txBody>
          <a:bodyPr>
            <a:noAutofit/>
          </a:bodyPr>
          <a:lstStyle/>
          <a:p>
            <a:pPr algn="just"/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Prvního VF se účastnilo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93 občanů,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kteří své návrhy předkládali u 7 tematických stolů, ze kterých vzešlo celkem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14 návrhů.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O návrzích následně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hlasovali občané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(na místě konání akce a poté prostřednictvím ankety).</a:t>
            </a:r>
          </a:p>
          <a:p>
            <a:pPr algn="just"/>
            <a:endParaRPr lang="cs-CZ" sz="1000" dirty="0">
              <a:latin typeface="NovyJicin-Manrope" pitchFamily="2" charset="-128"/>
              <a:ea typeface="NovyJicin-Manrope" pitchFamily="2" charset="-128"/>
              <a:cs typeface="NovyJicin-Manrope" pitchFamily="2" charset="-128"/>
            </a:endParaRPr>
          </a:p>
          <a:p>
            <a:pPr algn="just"/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Ověřené návrhy byly následně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předloženy Radě města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a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Zastupitelstvu,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 které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schválilo,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že se nadále bude zabývat </a:t>
            </a:r>
            <a:b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</a:b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9 příležitostmi.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2" r="142" b="44331"/>
          <a:stretch/>
        </p:blipFill>
        <p:spPr>
          <a:xfrm>
            <a:off x="0" y="0"/>
            <a:ext cx="9144000" cy="2564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770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>
            <a:extLst>
              <a:ext uri="{FF2B5EF4-FFF2-40B4-BE49-F238E27FC236}">
                <a16:creationId xmlns="" xmlns:a16="http://schemas.microsoft.com/office/drawing/2014/main" id="{088DCF51-E298-9647-8550-A6CA77B66F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2017 - 2019</a:t>
            </a:r>
          </a:p>
        </p:txBody>
      </p:sp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638018" y="248953"/>
            <a:ext cx="7945597" cy="441959"/>
          </a:xfrm>
        </p:spPr>
        <p:txBody>
          <a:bodyPr/>
          <a:lstStyle/>
          <a:p>
            <a:r>
              <a:rPr lang="cs-CZ" dirty="0"/>
              <a:t>Plnění priorit 2017</a:t>
            </a:r>
          </a:p>
        </p:txBody>
      </p:sp>
      <p:graphicFrame>
        <p:nvGraphicFramePr>
          <p:cNvPr id="12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1704789398"/>
              </p:ext>
            </p:extLst>
          </p:nvPr>
        </p:nvGraphicFramePr>
        <p:xfrm>
          <a:off x="638175" y="773759"/>
          <a:ext cx="7945440" cy="3489792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03246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886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8258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375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8598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2121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56822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2999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372461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na fóru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Splněno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Rozpracováno</a:t>
                      </a:r>
                      <a:r>
                        <a:rPr lang="cs-CZ" sz="900" baseline="0" dirty="0">
                          <a:solidFill>
                            <a:schemeClr val="bg1"/>
                          </a:solidFill>
                          <a:latin typeface="NovyJicin-Manrope"/>
                        </a:rPr>
                        <a:t> Nerealizováno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cs-CZ" sz="900" b="1" dirty="0">
                          <a:latin typeface="NovyJicin-Manrope"/>
                        </a:rPr>
                        <a:t>Vybudovat síť přírodních terénních cyklostezek „Čertovy</a:t>
                      </a:r>
                      <a:r>
                        <a:rPr lang="cs-CZ" sz="900" b="1" baseline="0" dirty="0">
                          <a:latin typeface="NovyJicin-Manrope"/>
                        </a:rPr>
                        <a:t> stezky“ a zřídit „single </a:t>
                      </a:r>
                      <a:r>
                        <a:rPr lang="cs-CZ" sz="900" b="1" baseline="0" dirty="0" err="1">
                          <a:latin typeface="NovyJicin-Manrope"/>
                        </a:rPr>
                        <a:t>trail</a:t>
                      </a:r>
                      <a:r>
                        <a:rPr lang="cs-CZ" sz="900" b="1" baseline="0" dirty="0">
                          <a:latin typeface="NovyJicin-Manrope"/>
                        </a:rPr>
                        <a:t> centrum </a:t>
                      </a:r>
                      <a:r>
                        <a:rPr lang="cs-CZ" sz="900" b="1" baseline="0" dirty="0" err="1">
                          <a:latin typeface="NovyJicin-Manrope"/>
                        </a:rPr>
                        <a:t>Čerťák</a:t>
                      </a:r>
                      <a:r>
                        <a:rPr lang="cs-CZ" sz="900" b="1" baseline="0" dirty="0">
                          <a:latin typeface="NovyJicin-Manrope"/>
                        </a:rPr>
                        <a:t>“</a:t>
                      </a:r>
                      <a:endParaRPr lang="cs-CZ" sz="900" b="1" dirty="0"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266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X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NovyJicin-Manrope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b="1" dirty="0">
                          <a:latin typeface="NovyJicin-Manrope" pitchFamily="2" charset="-128"/>
                          <a:ea typeface="NovyJicin-Manrope" pitchFamily="2" charset="-128"/>
                          <a:cs typeface="NovyJicin-Manrope" pitchFamily="2" charset="-128"/>
                        </a:rPr>
                        <a:t>Vyzvání zástupci spolku Čertovy stezky</a:t>
                      </a:r>
                      <a:r>
                        <a:rPr lang="cs-CZ" sz="800" dirty="0">
                          <a:latin typeface="NovyJicin-Manrope" pitchFamily="2" charset="-128"/>
                          <a:ea typeface="NovyJicin-Manrope" pitchFamily="2" charset="-128"/>
                          <a:cs typeface="NovyJicin-Manrope" pitchFamily="2" charset="-128"/>
                        </a:rPr>
                        <a:t> </a:t>
                      </a:r>
                      <a:endParaRPr lang="cs-CZ" sz="800" b="1" dirty="0">
                        <a:latin typeface="NovyJicin-Manrope" pitchFamily="2" charset="-128"/>
                        <a:ea typeface="NovyJicin-Manrope" pitchFamily="2" charset="-128"/>
                        <a:cs typeface="NovyJicin-Manrope" pitchFamily="2" charset="-12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Rozšířit a modernizovat zázemí v lokalitě </a:t>
                      </a:r>
                      <a:r>
                        <a:rPr lang="cs-CZ" sz="900" b="1" dirty="0" err="1">
                          <a:latin typeface="NovyJicin-Manrope"/>
                        </a:rPr>
                        <a:t>Čerťák</a:t>
                      </a:r>
                      <a:endParaRPr lang="cs-CZ" sz="900" b="1" dirty="0"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232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R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NovyJicin-Manrope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Rozpracováno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Ozelenit náměstí, především</a:t>
                      </a:r>
                      <a:r>
                        <a:rPr lang="cs-CZ" sz="900" b="1" baseline="0" dirty="0">
                          <a:latin typeface="NovyJicin-Manrope"/>
                        </a:rPr>
                        <a:t> stromy</a:t>
                      </a:r>
                      <a:endParaRPr lang="cs-CZ" sz="900" b="1" dirty="0"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R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NovyJicin-Manrope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Realizace 2023</a:t>
                      </a:r>
                      <a:r>
                        <a:rPr lang="cs-CZ" sz="900" b="0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Vybudovat</a:t>
                      </a:r>
                      <a:r>
                        <a:rPr lang="cs-CZ" sz="900" b="1" baseline="0" dirty="0">
                          <a:latin typeface="NovyJicin-Manrope"/>
                        </a:rPr>
                        <a:t> kruhový objezd u Čedoku včetně přechodů v okolních ulicích</a:t>
                      </a:r>
                      <a:endParaRPr lang="cs-CZ" sz="900" b="1" dirty="0"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08067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Vytvořit koncepci</a:t>
                      </a:r>
                      <a:r>
                        <a:rPr lang="cs-CZ" sz="900" b="1" baseline="0" dirty="0">
                          <a:latin typeface="NovyJicin-Manrope"/>
                        </a:rPr>
                        <a:t> parkování ve městě</a:t>
                      </a:r>
                      <a:endParaRPr lang="cs-CZ" sz="900" b="1" dirty="0"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86104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Zajistit brigády pro mládež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900" b="1" dirty="0"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4702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Podpořit jazykové vzdělávání a výjezdy studentů do partnerských měst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Navýšit kapacitu kontejnerů na bioodpad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dirty="0">
                          <a:latin typeface="NovyJicin-Manrope"/>
                        </a:rPr>
                        <a:t>Podpořit diskotéky pro mládež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1123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2017 - 2019</a:t>
            </a:r>
          </a:p>
        </p:txBody>
      </p:sp>
      <p:graphicFrame>
        <p:nvGraphicFramePr>
          <p:cNvPr id="5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1202482039"/>
              </p:ext>
            </p:extLst>
          </p:nvPr>
        </p:nvGraphicFramePr>
        <p:xfrm>
          <a:off x="638018" y="1075385"/>
          <a:ext cx="7707492" cy="212598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69572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1477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8561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5341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5985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9811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297884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</a:t>
                      </a:r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Vybudovat </a:t>
                      </a:r>
                      <a:r>
                        <a:rPr lang="cs-CZ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cyklopruh</a:t>
                      </a: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podél silnice I/57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Instalovat mobilní WC a grilovací zařízení v turisticky vytížených oblastech (Skalky a Slunný háj)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Zřídit krizovou pomoc se zaměřením na lidi s duševním onemocněním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Vybudovat bezbariérové veřejné WC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Podpořit navýšení kapacity ZUŠ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559894" y="506768"/>
            <a:ext cx="3716082" cy="4385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250" b="1" dirty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rPr>
              <a:t>Neschváleno zastupitelstvem</a:t>
            </a:r>
          </a:p>
        </p:txBody>
      </p:sp>
    </p:spTree>
    <p:extLst>
      <p:ext uri="{BB962C8B-B14F-4D97-AF65-F5344CB8AC3E}">
        <p14:creationId xmlns:p14="http://schemas.microsoft.com/office/powerpoint/2010/main" val="2920115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1">
            <a:extLst>
              <a:ext uri="{FF2B5EF4-FFF2-40B4-BE49-F238E27FC236}">
                <a16:creationId xmlns="" xmlns:a16="http://schemas.microsoft.com/office/drawing/2014/main" id="{EAFE23BF-9661-9E4E-90EB-2AB2F791D749}"/>
              </a:ext>
            </a:extLst>
          </p:cNvPr>
          <p:cNvSpPr txBox="1">
            <a:spLocks/>
          </p:cNvSpPr>
          <p:nvPr/>
        </p:nvSpPr>
        <p:spPr>
          <a:xfrm>
            <a:off x="2639453" y="4567377"/>
            <a:ext cx="6151099" cy="1909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900" b="1" i="0" kern="120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Plnění priorit VF 2017 - 2019</a:t>
            </a:r>
          </a:p>
        </p:txBody>
      </p:sp>
      <p:sp>
        <p:nvSpPr>
          <p:cNvPr id="6" name="Nadpis 2">
            <a:extLst>
              <a:ext uri="{FF2B5EF4-FFF2-40B4-BE49-F238E27FC236}">
                <a16:creationId xmlns="" xmlns:a16="http://schemas.microsoft.com/office/drawing/2014/main" id="{447E0468-E42C-5C4F-8499-F2FD0AB7D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175" y="2956278"/>
            <a:ext cx="3988097" cy="467376"/>
          </a:xfrm>
        </p:spPr>
        <p:txBody>
          <a:bodyPr>
            <a:normAutofit/>
          </a:bodyPr>
          <a:lstStyle/>
          <a:p>
            <a:r>
              <a:rPr lang="cs-CZ" sz="2000" dirty="0"/>
              <a:t>Veřejné fórum 2018</a:t>
            </a:r>
          </a:p>
        </p:txBody>
      </p:sp>
      <p:sp>
        <p:nvSpPr>
          <p:cNvPr id="7" name="Zástupný obsah 3">
            <a:extLst>
              <a:ext uri="{FF2B5EF4-FFF2-40B4-BE49-F238E27FC236}">
                <a16:creationId xmlns="" xmlns:a16="http://schemas.microsoft.com/office/drawing/2014/main" id="{4132B12F-5764-AE42-93C1-46BF7F0DB01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930394" y="2956278"/>
            <a:ext cx="3860157" cy="1705874"/>
          </a:xfrm>
        </p:spPr>
        <p:txBody>
          <a:bodyPr>
            <a:noAutofit/>
          </a:bodyPr>
          <a:lstStyle/>
          <a:p>
            <a:pPr algn="just"/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V roce 2018 se VF účastnilo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73 občanů,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kteří své návrhy předkládali u 8 tematických stolů, ze kterých vzešlo celkem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15 návrhů.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O návrzích následně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hlasovali občané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(na místě konání akce a poté prostřednictvím ankety).</a:t>
            </a:r>
          </a:p>
          <a:p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Ověřené návrhy byly následně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předloženy Radě města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a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Zastupitelstvu,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 které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schválilo,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že se nadále bude zabývat 12 příležitostmi.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45" r="-2183" b="49610"/>
          <a:stretch/>
        </p:blipFill>
        <p:spPr>
          <a:xfrm>
            <a:off x="0" y="0"/>
            <a:ext cx="9343623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633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2594376" y="4528286"/>
            <a:ext cx="6151099" cy="190912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2017 - 2019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38766" y="335827"/>
            <a:ext cx="7945597" cy="441959"/>
          </a:xfrm>
        </p:spPr>
        <p:txBody>
          <a:bodyPr/>
          <a:lstStyle/>
          <a:p>
            <a:r>
              <a:rPr lang="cs-CZ" dirty="0"/>
              <a:t>Plnění priorit 2018</a:t>
            </a:r>
          </a:p>
        </p:txBody>
      </p:sp>
      <p:graphicFrame>
        <p:nvGraphicFramePr>
          <p:cNvPr id="5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983698032"/>
              </p:ext>
            </p:extLst>
          </p:nvPr>
        </p:nvGraphicFramePr>
        <p:xfrm>
          <a:off x="638923" y="793078"/>
          <a:ext cx="7945440" cy="3538028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03246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886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8258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375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8598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2121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56822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2999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372461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na fóru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Splněno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Rozpracováno</a:t>
                      </a:r>
                      <a:r>
                        <a:rPr lang="cs-CZ" sz="900" baseline="0" dirty="0">
                          <a:solidFill>
                            <a:schemeClr val="bg1"/>
                          </a:solidFill>
                          <a:latin typeface="NovyJicin-Manrope"/>
                        </a:rPr>
                        <a:t> Nerealizováno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Napojení cyklostezky přes viadukt na </a:t>
                      </a:r>
                      <a:r>
                        <a:rPr lang="cs-CZ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Čerťák</a:t>
                      </a:r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Vybudování pump tracku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R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NovyJicin-Manrope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Realizace 2025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Neredukovat zeleň, naopak ji rozšiřovat (včetně parků)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tx1"/>
                          </a:solidFill>
                          <a:latin typeface="NovyJicin-Manrope"/>
                          <a:ea typeface="+mn-ea"/>
                          <a:cs typeface="+mn-cs"/>
                        </a:rPr>
                        <a:t>Učinit podpůrné kroky pro podnikatele s provozovnou na náměstí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R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08067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Revitalizace okolí toků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Poradenská pomoc osobám pečujícím v domácnostech o své blízké (seniory a zdravotně postižené)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4702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Umístit panoramatickou mapu s popisem výhledu na vrchol Svince </a:t>
                      </a:r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X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Nerealizováno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Pravidelně spolupracovat s partnerskými městy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Zavedení kuchyněk do škol (výuka vaření + místnost pro ohřev jídla)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9556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2017 - 2019</a:t>
            </a:r>
          </a:p>
          <a:p>
            <a:endParaRPr lang="cs-CZ" dirty="0"/>
          </a:p>
        </p:txBody>
      </p:sp>
      <p:graphicFrame>
        <p:nvGraphicFramePr>
          <p:cNvPr id="5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3796332504"/>
              </p:ext>
            </p:extLst>
          </p:nvPr>
        </p:nvGraphicFramePr>
        <p:xfrm>
          <a:off x="638018" y="632091"/>
          <a:ext cx="7945440" cy="176692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03246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886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8258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375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8598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2121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56822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2999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372461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na fóru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Splněno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Rozpracováno</a:t>
                      </a:r>
                      <a:r>
                        <a:rPr lang="cs-CZ" sz="900" baseline="0" dirty="0">
                          <a:solidFill>
                            <a:schemeClr val="bg1"/>
                          </a:solidFill>
                          <a:latin typeface="NovyJicin-Manrope"/>
                        </a:rPr>
                        <a:t> Nerealizováno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Vybudování nových chodníků v okolí ZŠ a MŠ Jubilejní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tx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Zajištění možnosti parkování kol u škol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Rozvoj dobrovolnictví v pomoci dětem ze sociálně znevýhodněného prostředí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Vybudování parkovacích boxů pro kola (např. u </a:t>
                      </a:r>
                      <a:r>
                        <a:rPr lang="cs-CZ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Lidlu</a:t>
                      </a: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, ZUŠ)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 smtClean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Plánujeme</a:t>
                      </a:r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3827648"/>
              </p:ext>
            </p:extLst>
          </p:nvPr>
        </p:nvGraphicFramePr>
        <p:xfrm>
          <a:off x="638018" y="3051490"/>
          <a:ext cx="7958630" cy="96682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57337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3712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1780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273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9508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6250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72461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 smtClean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</a:t>
                      </a:r>
                      <a:r>
                        <a:rPr lang="cs-CZ" sz="900" b="1" kern="1200" baseline="0" dirty="0" smtClean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Rozšíření kapacity ZŠ </a:t>
                      </a:r>
                      <a:r>
                        <a:rPr lang="cs-CZ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Montessori</a:t>
                      </a:r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Zajištění studentských stáží u zavedených podnikatelů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638018" y="2551423"/>
            <a:ext cx="3716082" cy="4385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250" b="1" dirty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rPr>
              <a:t>Neschváleno zastupitelstvem</a:t>
            </a:r>
          </a:p>
        </p:txBody>
      </p:sp>
    </p:spTree>
    <p:extLst>
      <p:ext uri="{BB962C8B-B14F-4D97-AF65-F5344CB8AC3E}">
        <p14:creationId xmlns:p14="http://schemas.microsoft.com/office/powerpoint/2010/main" val="3146415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2017 - 2019</a:t>
            </a:r>
          </a:p>
          <a:p>
            <a:endParaRPr lang="cs-CZ" dirty="0"/>
          </a:p>
        </p:txBody>
      </p:sp>
      <p:sp>
        <p:nvSpPr>
          <p:cNvPr id="7" name="Podnadpis 1">
            <a:extLst>
              <a:ext uri="{FF2B5EF4-FFF2-40B4-BE49-F238E27FC236}">
                <a16:creationId xmlns="" xmlns:a16="http://schemas.microsoft.com/office/drawing/2014/main" id="{EAFE23BF-9661-9E4E-90EB-2AB2F791D749}"/>
              </a:ext>
            </a:extLst>
          </p:cNvPr>
          <p:cNvSpPr txBox="1">
            <a:spLocks/>
          </p:cNvSpPr>
          <p:nvPr/>
        </p:nvSpPr>
        <p:spPr>
          <a:xfrm>
            <a:off x="2639453" y="4567377"/>
            <a:ext cx="6151099" cy="1909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900" b="1" i="0" kern="120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b="0" i="0" kern="1200">
                <a:solidFill>
                  <a:schemeClr val="tx1"/>
                </a:solidFill>
                <a:latin typeface="NovyJicin-Manrope" pitchFamily="2" charset="-128"/>
                <a:ea typeface="NovyJicin-Manrope" pitchFamily="2" charset="-128"/>
                <a:cs typeface="NovyJicin-Manrope" pitchFamily="2" charset="-128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8" name="Nadpis 2">
            <a:extLst>
              <a:ext uri="{FF2B5EF4-FFF2-40B4-BE49-F238E27FC236}">
                <a16:creationId xmlns="" xmlns:a16="http://schemas.microsoft.com/office/drawing/2014/main" id="{447E0468-E42C-5C4F-8499-F2FD0AB7D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175" y="2956278"/>
            <a:ext cx="3988097" cy="467376"/>
          </a:xfrm>
        </p:spPr>
        <p:txBody>
          <a:bodyPr>
            <a:normAutofit/>
          </a:bodyPr>
          <a:lstStyle/>
          <a:p>
            <a:r>
              <a:rPr lang="cs-CZ" sz="2000" dirty="0"/>
              <a:t>Veřejné fórum 2019</a:t>
            </a:r>
          </a:p>
        </p:txBody>
      </p:sp>
      <p:sp>
        <p:nvSpPr>
          <p:cNvPr id="9" name="Zástupný obsah 3">
            <a:extLst>
              <a:ext uri="{FF2B5EF4-FFF2-40B4-BE49-F238E27FC236}">
                <a16:creationId xmlns="" xmlns:a16="http://schemas.microsoft.com/office/drawing/2014/main" id="{4132B12F-5764-AE42-93C1-46BF7F0DB01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930394" y="2956278"/>
            <a:ext cx="3860157" cy="1705874"/>
          </a:xfrm>
        </p:spPr>
        <p:txBody>
          <a:bodyPr>
            <a:noAutofit/>
          </a:bodyPr>
          <a:lstStyle/>
          <a:p>
            <a:pPr algn="just"/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V roce 2019 se VF účastnilo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108 účastníků,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kteří své návrhy předkládali u 7 tematických stolů, ze kterých vzešlo celkem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16 návrhů.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O návrzích následně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hlasovali občané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(na místě konání akce a poté prostřednictvím ankety – využívali + i - hlasy).</a:t>
            </a:r>
          </a:p>
          <a:p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Ověřené návrhy byly následně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předloženy Radě města 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a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Zastupitelstvu,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 které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schválilo,</a:t>
            </a:r>
            <a:r>
              <a:rPr lang="cs-CZ" sz="1000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 </a:t>
            </a:r>
            <a:r>
              <a:rPr lang="cs-CZ" sz="1000" b="1" dirty="0">
                <a:latin typeface="NovyJicin-Manrope" pitchFamily="2" charset="-128"/>
                <a:ea typeface="NovyJicin-Manrope" pitchFamily="2" charset="-128"/>
                <a:cs typeface="NovyJicin-Manrope" pitchFamily="2" charset="-128"/>
              </a:rPr>
              <a:t>že se nadále bude zabývat 11 příležitostmi.</a:t>
            </a: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36307" r="-3916" b="17498"/>
          <a:stretch/>
        </p:blipFill>
        <p:spPr>
          <a:xfrm>
            <a:off x="0" y="0"/>
            <a:ext cx="9497076" cy="2550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052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2568619" y="4567377"/>
            <a:ext cx="6151099" cy="190912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2017 - 2019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Plnění priorit 2019</a:t>
            </a:r>
          </a:p>
        </p:txBody>
      </p:sp>
      <p:graphicFrame>
        <p:nvGraphicFramePr>
          <p:cNvPr id="5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2977282876"/>
              </p:ext>
            </p:extLst>
          </p:nvPr>
        </p:nvGraphicFramePr>
        <p:xfrm>
          <a:off x="638921" y="650382"/>
          <a:ext cx="7996365" cy="370403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0518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0270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8695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4159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8974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2583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61033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366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385197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na fóru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Splněno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Rozpracováno</a:t>
                      </a:r>
                      <a:r>
                        <a:rPr lang="cs-CZ" sz="900" baseline="0" dirty="0">
                          <a:solidFill>
                            <a:schemeClr val="bg1"/>
                          </a:solidFill>
                          <a:latin typeface="NovyJicin-Manrope"/>
                        </a:rPr>
                        <a:t> Nerealizováno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921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Postavení víceúčelové sportovní haly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355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R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800" b="1" kern="1200" dirty="0" smtClean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Architektonická</a:t>
                      </a:r>
                      <a:r>
                        <a:rPr lang="cs-CZ" sz="800" b="1" kern="1200" baseline="0" dirty="0" smtClean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soutěž</a:t>
                      </a:r>
                      <a:r>
                        <a:rPr lang="cs-CZ" sz="800" b="1" kern="1200" dirty="0" smtClean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8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2023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1647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Podpora prvků podporujících zadržování vody (zelené střechy, propustné parkovací plochy aj.)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b="1" dirty="0">
                          <a:latin typeface="NovyJicin-Manrope" pitchFamily="2" charset="-128"/>
                          <a:ea typeface="NovyJicin-Manrope" pitchFamily="2" charset="-128"/>
                          <a:cs typeface="NovyJicin-Manrope" pitchFamily="2" charset="-128"/>
                        </a:rPr>
                        <a:t>Opatření jsou průběžně plněna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59557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Vyznačení sítě přírodních cyklostezek s kulturními a přírodními zajímavostmi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921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Oživení náměstí zelení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92140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Vybudování bezpečného přechodu u SVČ Fokus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33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6.-7.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63089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tx1"/>
                          </a:solidFill>
                          <a:latin typeface="NovyJicin-Manrope"/>
                          <a:ea typeface="+mn-ea"/>
                          <a:cs typeface="+mn-cs"/>
                        </a:rPr>
                        <a:t>Vybudování parkovacího domu v Novém Jičíně v případě, že bude jeho výstavba doporučena v rámci vypracované KSD</a:t>
                      </a:r>
                      <a:r>
                        <a:rPr lang="cs-CZ" sz="900" b="1" kern="1200" baseline="0" dirty="0">
                          <a:solidFill>
                            <a:schemeClr val="tx1"/>
                          </a:solidFill>
                          <a:latin typeface="NovyJicin-Manrope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900" b="1" kern="1200" dirty="0">
                          <a:solidFill>
                            <a:schemeClr val="tx1"/>
                          </a:solidFill>
                          <a:latin typeface="NovyJicin-Manrope"/>
                          <a:ea typeface="+mn-ea"/>
                          <a:cs typeface="+mn-cs"/>
                        </a:rPr>
                        <a:t>města Nový Jičín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13.-15.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X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 smtClean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Plánováno na ul. Bezručova</a:t>
                      </a:r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92140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Podpora služeb pro osoby se zdravotním postižením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8.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59557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Komplexní úprava Smetanových sadů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13.-15.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R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Částečná</a:t>
                      </a:r>
                      <a:r>
                        <a:rPr lang="cs-CZ" sz="900" b="1" kern="1200" baseline="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realizace 2023</a:t>
                      </a: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59557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Rozšíření sdílených kol a koloběžek do Nového Jičína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-3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5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NovyJicin-Manrope"/>
                          <a:cs typeface="+mn-cs"/>
                        </a:rPr>
                        <a:t>X</a:t>
                      </a:r>
                      <a:endParaRPr lang="cs-CZ" sz="1350" kern="1200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Poskytovatel ukončil činnost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11338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Plnění priorit VF 2017 - 2019</a:t>
            </a:r>
          </a:p>
          <a:p>
            <a:endParaRPr lang="cs-CZ" dirty="0"/>
          </a:p>
        </p:txBody>
      </p:sp>
      <p:graphicFrame>
        <p:nvGraphicFramePr>
          <p:cNvPr id="5" name="Zástupný symbol pro obsah 1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753349092"/>
              </p:ext>
            </p:extLst>
          </p:nvPr>
        </p:nvGraphicFramePr>
        <p:xfrm>
          <a:off x="638018" y="625329"/>
          <a:ext cx="7945440" cy="103540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03246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886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8258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375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8598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2121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56822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2999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372461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na fóru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Splněno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Rozpracováno</a:t>
                      </a:r>
                      <a:r>
                        <a:rPr lang="cs-CZ" sz="900" baseline="0" dirty="0">
                          <a:solidFill>
                            <a:schemeClr val="bg1"/>
                          </a:solidFill>
                          <a:latin typeface="NovyJicin-Manrope"/>
                        </a:rPr>
                        <a:t> Nerealizováno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pl-PL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Zapojení ZŠ do projektu “Učíme venku” a “Etiketa”</a:t>
                      </a:r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10.11.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88809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Rozšíření sociálně aktivizační služby pro rodiny s dětmi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10.-11.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sz="1400" b="1" i="0" u="sng" strike="noStrike" kern="1200" dirty="0">
                        <a:solidFill>
                          <a:sysClr val="windowText" lastClr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solidFill>
                            <a:sysClr val="windowText" lastClr="000000"/>
                          </a:solidFill>
                        </a:rPr>
                        <a:t>✔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B24B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344363"/>
              </p:ext>
            </p:extLst>
          </p:nvPr>
        </p:nvGraphicFramePr>
        <p:xfrm>
          <a:off x="638018" y="2246561"/>
          <a:ext cx="7919993" cy="192694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69572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5341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9849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917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0492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8826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72461"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latin typeface="NovyJicin-Manrope"/>
                        </a:rPr>
                        <a:t>Opatření</a:t>
                      </a:r>
                      <a:endParaRPr lang="cs-CZ" sz="900" dirty="0">
                        <a:solidFill>
                          <a:schemeClr val="bg1"/>
                        </a:solidFill>
                        <a:latin typeface="NovyJicin-Manrope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dirty="0">
                          <a:solidFill>
                            <a:schemeClr val="bg1"/>
                          </a:solidFill>
                          <a:latin typeface="NovyJicin-Manrope"/>
                        </a:rPr>
                        <a:t>Hlasů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 v anketě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baseline="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Hlasů na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 smtClean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Pořadí</a:t>
                      </a:r>
                      <a:r>
                        <a:rPr lang="cs-CZ" sz="900" b="1" kern="1200" baseline="0" dirty="0" smtClean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900" b="1" kern="1200" baseline="0" dirty="0" err="1" smtClean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ma</a:t>
                      </a:r>
                      <a:r>
                        <a:rPr lang="cs-CZ" sz="900" b="1" kern="1200" baseline="0" dirty="0" smtClean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 fóru</a:t>
                      </a:r>
                      <a:endParaRPr lang="cs-CZ" sz="900" b="1" kern="1200" dirty="0">
                        <a:solidFill>
                          <a:schemeClr val="lt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NovyJicin-Manrope"/>
                          <a:ea typeface="+mn-ea"/>
                          <a:cs typeface="+mn-cs"/>
                        </a:rPr>
                        <a:t>Zastupitelstvo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Více</a:t>
                      </a:r>
                      <a:r>
                        <a:rPr lang="en-US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brigád</a:t>
                      </a:r>
                      <a:r>
                        <a:rPr lang="en-US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pro </a:t>
                      </a:r>
                      <a:r>
                        <a:rPr lang="en-US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mladé</a:t>
                      </a:r>
                      <a:r>
                        <a:rPr lang="en-US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(15–18 let)</a:t>
                      </a:r>
                      <a:endParaRPr lang="cs-CZ" sz="900" b="1" kern="1200" dirty="0">
                        <a:solidFill>
                          <a:schemeClr val="dk1"/>
                        </a:solidFill>
                        <a:latin typeface="NovyJicin-Manrope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7.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Řešení dopravy v centru města v souvislosti s klidovou zónou (Gen. </a:t>
                      </a:r>
                      <a:r>
                        <a:rPr lang="cs-CZ" sz="900" b="1" kern="1200" dirty="0" err="1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Hlaďo</a:t>
                      </a: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 - Tyršova)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6.-7.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Rozšíření zdravé stravy v ZŠ a MŠ, osvěta rodičů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9.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Ponechání cca 5 dřevěných stánků na náměstí po celý rok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-20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12.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Povolení vjezdu a parkování aut na náměstí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-92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 kern="1200" dirty="0">
                          <a:solidFill>
                            <a:schemeClr val="dk1"/>
                          </a:solidFill>
                          <a:latin typeface="NovyJicin-Manrope"/>
                          <a:ea typeface="+mn-ea"/>
                          <a:cs typeface="+mn-cs"/>
                        </a:rPr>
                        <a:t>13.-15.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232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638018" y="1798479"/>
            <a:ext cx="30091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B0262C"/>
                </a:solidFill>
                <a:latin typeface="NovyJicin-Manrope ExtraBold" pitchFamily="2" charset="-128"/>
                <a:ea typeface="NovyJicin-Manrope ExtraBold" pitchFamily="2" charset="-128"/>
                <a:cs typeface="NovyJicin-Manrope ExtraBold" pitchFamily="2" charset="-128"/>
              </a:rPr>
              <a:t>Neschváleno zastupitelstvem</a:t>
            </a:r>
          </a:p>
        </p:txBody>
      </p:sp>
    </p:spTree>
    <p:extLst>
      <p:ext uri="{BB962C8B-B14F-4D97-AF65-F5344CB8AC3E}">
        <p14:creationId xmlns:p14="http://schemas.microsoft.com/office/powerpoint/2010/main" val="24491222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6ECBD63E-2A69-1E4B-9472-75642ACA13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5528" y="1888945"/>
            <a:ext cx="7548522" cy="1531961"/>
          </a:xfrm>
        </p:spPr>
        <p:txBody>
          <a:bodyPr>
            <a:normAutofit/>
          </a:bodyPr>
          <a:lstStyle/>
          <a:p>
            <a:r>
              <a:rPr lang="cs-CZ" dirty="0"/>
              <a:t>Děkujeme za pozornost.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Podnadpis 1">
            <a:extLst>
              <a:ext uri="{FF2B5EF4-FFF2-40B4-BE49-F238E27FC236}">
                <a16:creationId xmlns="" xmlns:a16="http://schemas.microsoft.com/office/drawing/2014/main" id="{5C67F343-45A7-A340-9491-A583F2D26A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6627" y="4226695"/>
            <a:ext cx="7599448" cy="534655"/>
          </a:xfrm>
        </p:spPr>
        <p:txBody>
          <a:bodyPr>
            <a:normAutofit fontScale="92500"/>
          </a:bodyPr>
          <a:lstStyle/>
          <a:p>
            <a:r>
              <a:rPr lang="cs-CZ" dirty="0">
                <a:hlinkClick r:id="rId2"/>
              </a:rPr>
              <a:t>www.novyjicin.cz/zdravemesto</a:t>
            </a:r>
            <a:endParaRPr lang="cs-CZ" dirty="0"/>
          </a:p>
          <a:p>
            <a:r>
              <a:rPr lang="cs-CZ" dirty="0">
                <a:hlinkClick r:id="rId3"/>
              </a:rPr>
              <a:t>www.facebook.com/zdravemestonovyjicin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6263172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ovyjicin" id="{452A0C1B-3952-964C-B917-CD696A693C4A}" vid="{96B184DE-48AE-B74F-9571-59C0D40EC8E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novyjicin</Template>
  <TotalTime>2131</TotalTime>
  <Words>1294</Words>
  <Application>Microsoft Office PowerPoint</Application>
  <PresentationFormat>Předvádění na obrazovce (16:9)</PresentationFormat>
  <Paragraphs>418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20" baseType="lpstr">
      <vt:lpstr>Arial</vt:lpstr>
      <vt:lpstr>Calibri</vt:lpstr>
      <vt:lpstr>Franklin Gothic Book</vt:lpstr>
      <vt:lpstr>NovyJicin-Manrope</vt:lpstr>
      <vt:lpstr>NovyJicin-Manrope ExtraBold</vt:lpstr>
      <vt:lpstr>NovyJicin-Manrope Light</vt:lpstr>
      <vt:lpstr>Open Sans</vt:lpstr>
      <vt:lpstr>Motiv Office</vt:lpstr>
      <vt:lpstr>Prezentace aplikace PowerPoint</vt:lpstr>
      <vt:lpstr>Veřejná fóra v předešlých letech</vt:lpstr>
      <vt:lpstr>Veřejné fórum 2017</vt:lpstr>
      <vt:lpstr>Plnění priorit 2017</vt:lpstr>
      <vt:lpstr>Prezentace aplikace PowerPoint</vt:lpstr>
      <vt:lpstr>Veřejné fórum 2018</vt:lpstr>
      <vt:lpstr>Plnění priorit 2018</vt:lpstr>
      <vt:lpstr>Prezentace aplikace PowerPoint</vt:lpstr>
      <vt:lpstr>Veřejné fórum 2019</vt:lpstr>
      <vt:lpstr>Plnění priorit 2019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 Čaník</dc:creator>
  <cp:lastModifiedBy>Markéta Jánošíková</cp:lastModifiedBy>
  <cp:revision>126</cp:revision>
  <dcterms:created xsi:type="dcterms:W3CDTF">2020-09-13T09:53:43Z</dcterms:created>
  <dcterms:modified xsi:type="dcterms:W3CDTF">2023-04-05T15:36:46Z</dcterms:modified>
</cp:coreProperties>
</file>